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1.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0"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71" r:id="rId18"/>
    <p:sldId id="272" r:id="rId19"/>
    <p:sldId id="273" r:id="rId20"/>
    <p:sldId id="274" r:id="rId21"/>
    <p:sldId id="275" r:id="rId22"/>
    <p:sldId id="278" r:id="rId23"/>
    <p:sldId id="276" r:id="rId24"/>
    <p:sldId id="277" r:id="rId25"/>
    <p:sldId id="287"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68FEB-4BBC-4611-91AC-70448B7FD71E}" type="datetimeFigureOut">
              <a:rPr lang="en-IN" smtClean="0"/>
              <a:t>28-10-2021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70ADB-E21B-4C89-B746-618FCDCB9553}" type="slidenum">
              <a:rPr lang="en-IN" smtClean="0"/>
              <a:t>‹#›</a:t>
            </a:fld>
            <a:endParaRPr lang="en-IN"/>
          </a:p>
        </p:txBody>
      </p:sp>
    </p:spTree>
    <p:extLst>
      <p:ext uri="{BB962C8B-B14F-4D97-AF65-F5344CB8AC3E}">
        <p14:creationId xmlns:p14="http://schemas.microsoft.com/office/powerpoint/2010/main" val="1911550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04DCE3-1051-48B9-9CE4-96159A48757F}" type="slidenum">
              <a:rPr lang="en-IN" smtClean="0"/>
              <a:t>17</a:t>
            </a:fld>
            <a:endParaRPr lang="en-IN"/>
          </a:p>
        </p:txBody>
      </p:sp>
    </p:spTree>
    <p:extLst>
      <p:ext uri="{BB962C8B-B14F-4D97-AF65-F5344CB8AC3E}">
        <p14:creationId xmlns:p14="http://schemas.microsoft.com/office/powerpoint/2010/main" val="9399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E9B0DF-304D-4B02-BEA0-2B32AF41223E}" type="slidenum">
              <a:rPr lang="en-US" smtClean="0"/>
              <a:t>26</a:t>
            </a:fld>
            <a:endParaRPr lang="en-US"/>
          </a:p>
        </p:txBody>
      </p:sp>
    </p:spTree>
    <p:extLst>
      <p:ext uri="{BB962C8B-B14F-4D97-AF65-F5344CB8AC3E}">
        <p14:creationId xmlns:p14="http://schemas.microsoft.com/office/powerpoint/2010/main" val="61431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226B8-15A8-4A0B-82C9-4DF0D01B80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5A82C86F-D66F-40D5-A9E5-A11C3D5FF3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F6E2733C-383E-403F-91F9-091A039EE32F}"/>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5" name="Footer Placeholder 4">
            <a:extLst>
              <a:ext uri="{FF2B5EF4-FFF2-40B4-BE49-F238E27FC236}">
                <a16:creationId xmlns:a16="http://schemas.microsoft.com/office/drawing/2014/main" xmlns="" id="{E4451FAF-CDF6-4B7C-9BE3-27DE71706A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C14E3FB-6958-41CC-8367-936F4C0682C9}"/>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366785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0C23FF-5758-445E-BCD5-F8606FB76F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D387E4D-2914-4291-AD2D-CFD9FC3D02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811DA94-4172-444A-B268-4DBFDC16081B}"/>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5" name="Footer Placeholder 4">
            <a:extLst>
              <a:ext uri="{FF2B5EF4-FFF2-40B4-BE49-F238E27FC236}">
                <a16:creationId xmlns:a16="http://schemas.microsoft.com/office/drawing/2014/main" xmlns="" id="{2AD6FE57-B07B-4E99-AAAB-E39B157258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7AD2C5A-2072-4779-8614-9A6E9CE558CD}"/>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576459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D8ED1F1-BEDE-4CE4-A0C6-0607154AE5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5798A18-0B74-49D5-8486-D5845B2F0F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98A4EDC-A025-4CF4-80A8-C1A9812C249F}"/>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5" name="Footer Placeholder 4">
            <a:extLst>
              <a:ext uri="{FF2B5EF4-FFF2-40B4-BE49-F238E27FC236}">
                <a16:creationId xmlns:a16="http://schemas.microsoft.com/office/drawing/2014/main" xmlns="" id="{E7CA3578-810B-4B5C-8A46-BEA0AED1DD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A1C710D-9FBF-4A9C-A667-3B7D9DD86C0A}"/>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64763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E615E3-3632-4BD2-A527-F711148BFA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1FDE5A6-03AE-4C12-90B7-A6612FDC05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5653BB2-CCEF-484D-86AC-860AD8B54D74}"/>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5" name="Footer Placeholder 4">
            <a:extLst>
              <a:ext uri="{FF2B5EF4-FFF2-40B4-BE49-F238E27FC236}">
                <a16:creationId xmlns:a16="http://schemas.microsoft.com/office/drawing/2014/main" xmlns="" id="{AD15F2BA-5E37-4C43-BF3D-4CB03F0E8C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FEA56AE-6CC6-40F1-B238-863F7B35DFB9}"/>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1190090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D98A2D-0041-4DAA-9BD8-8A38DC454C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B9D7711-960D-4D55-8FBF-760EAC4562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CBDC398-32BB-4842-99ED-3D39806952E9}"/>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5" name="Footer Placeholder 4">
            <a:extLst>
              <a:ext uri="{FF2B5EF4-FFF2-40B4-BE49-F238E27FC236}">
                <a16:creationId xmlns:a16="http://schemas.microsoft.com/office/drawing/2014/main" xmlns="" id="{C2168A99-96BE-485E-A994-5D763A1A60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0BA47BC-EA24-4730-97C3-34BF19F76FAE}"/>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3439805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B2FD3-A586-4B7A-8186-B6B63B5DB9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E9B1B1B-F18D-4A37-B03D-2A79243406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74C7F017-B326-45FE-BC05-BCB736880D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22FB1E47-0602-4F72-9728-940AB91090C5}"/>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6" name="Footer Placeholder 5">
            <a:extLst>
              <a:ext uri="{FF2B5EF4-FFF2-40B4-BE49-F238E27FC236}">
                <a16:creationId xmlns:a16="http://schemas.microsoft.com/office/drawing/2014/main" xmlns="" id="{B3A5F074-CC90-49E2-924C-36DD6D5EA2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A6D8B3D-5254-47C3-85A0-DDC41F971A70}"/>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354821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A1B6FA-4442-4352-B9FA-1E536B58A7C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5721BB1-B75B-4DF1-B6B8-9E70CFC336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6792D2-F88A-4E00-AE7D-C573D596AE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753BBA64-F959-470D-BFAF-FFC257413A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FC19007-21B6-4B0F-AEB8-A94555AE0A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7B1E33DF-B15F-4749-B755-D479A529714B}"/>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8" name="Footer Placeholder 7">
            <a:extLst>
              <a:ext uri="{FF2B5EF4-FFF2-40B4-BE49-F238E27FC236}">
                <a16:creationId xmlns:a16="http://schemas.microsoft.com/office/drawing/2014/main" xmlns="" id="{464F59BF-FF82-4086-8685-BA2EF5D6EF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31BB73ED-3505-4C3A-973F-5E0A67444FCC}"/>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130072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4DC4D9-0F4B-4C25-880F-2DFB517EEC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DF0B5D9-5C3B-40E0-B256-5FF119C4E591}"/>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4" name="Footer Placeholder 3">
            <a:extLst>
              <a:ext uri="{FF2B5EF4-FFF2-40B4-BE49-F238E27FC236}">
                <a16:creationId xmlns:a16="http://schemas.microsoft.com/office/drawing/2014/main" xmlns="" id="{4B4B96F5-4060-4C79-87BD-198A1BDED7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C070EB6F-E1D9-4DEF-810D-6B14CCE73A73}"/>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4493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A53AB80-B6C1-4C90-A807-A77CAF86E85D}"/>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3" name="Footer Placeholder 2">
            <a:extLst>
              <a:ext uri="{FF2B5EF4-FFF2-40B4-BE49-F238E27FC236}">
                <a16:creationId xmlns:a16="http://schemas.microsoft.com/office/drawing/2014/main" xmlns="" id="{C9E66A73-9DAD-4C9D-A43A-44BD74AFE7C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668EA8E9-677F-4279-B66E-6868679209EF}"/>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3969406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2341FC-BA6E-4C8D-A60E-4E0569EB2A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2944444-8A94-4B5E-90ED-E50E2049D9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21214F49-6227-4890-9323-23F28EAB0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893BA57-8066-40A1-8882-9EC54B4E2851}"/>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6" name="Footer Placeholder 5">
            <a:extLst>
              <a:ext uri="{FF2B5EF4-FFF2-40B4-BE49-F238E27FC236}">
                <a16:creationId xmlns:a16="http://schemas.microsoft.com/office/drawing/2014/main" xmlns="" id="{2E23C095-C25C-4BD4-AE1B-415918BA3A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12E2BD6-75FD-4EE6-BBAF-290424BDEC51}"/>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247880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5B914-53A4-43D1-A4D3-D131440EA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D1380CF6-497E-4FD3-A54D-12B29666BF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5DB3BEE-6AF5-41A9-8E7B-B4028C423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693330D-A2E3-4EDD-833B-F2AFE935792E}"/>
              </a:ext>
            </a:extLst>
          </p:cNvPr>
          <p:cNvSpPr>
            <a:spLocks noGrp="1"/>
          </p:cNvSpPr>
          <p:nvPr>
            <p:ph type="dt" sz="half" idx="10"/>
          </p:nvPr>
        </p:nvSpPr>
        <p:spPr/>
        <p:txBody>
          <a:bodyPr/>
          <a:lstStyle/>
          <a:p>
            <a:fld id="{A6C1FB14-8972-4900-BF3B-15540E4EECB7}" type="datetimeFigureOut">
              <a:rPr lang="en-IN" smtClean="0"/>
              <a:t>28-10-2021</a:t>
            </a:fld>
            <a:endParaRPr lang="en-IN"/>
          </a:p>
        </p:txBody>
      </p:sp>
      <p:sp>
        <p:nvSpPr>
          <p:cNvPr id="6" name="Footer Placeholder 5">
            <a:extLst>
              <a:ext uri="{FF2B5EF4-FFF2-40B4-BE49-F238E27FC236}">
                <a16:creationId xmlns:a16="http://schemas.microsoft.com/office/drawing/2014/main" xmlns="" id="{1F48F8CA-B3F9-4B85-8665-9E24CFCA25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7D0A0CE-8D32-443F-9E0A-AE1EF45B26E4}"/>
              </a:ext>
            </a:extLst>
          </p:cNvPr>
          <p:cNvSpPr>
            <a:spLocks noGrp="1"/>
          </p:cNvSpPr>
          <p:nvPr>
            <p:ph type="sldNum" sz="quarter" idx="12"/>
          </p:nvPr>
        </p:nvSpPr>
        <p:spPr/>
        <p:txBody>
          <a:bodyPr/>
          <a:lstStyle/>
          <a:p>
            <a:fld id="{5BF32BB7-669B-4C55-B658-DDEFDC3F56F5}" type="slidenum">
              <a:rPr lang="en-IN" smtClean="0"/>
              <a:t>‹#›</a:t>
            </a:fld>
            <a:endParaRPr lang="en-IN"/>
          </a:p>
        </p:txBody>
      </p:sp>
    </p:spTree>
    <p:extLst>
      <p:ext uri="{BB962C8B-B14F-4D97-AF65-F5344CB8AC3E}">
        <p14:creationId xmlns:p14="http://schemas.microsoft.com/office/powerpoint/2010/main" val="3795152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0A1C7D4-4669-4E26-B2D4-A2BECFED7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03DCFFD-517C-4DAE-8BB2-DD2A84950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6513F21-1BC1-47E3-86D5-905E4FF36F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1FB14-8972-4900-BF3B-15540E4EECB7}" type="datetimeFigureOut">
              <a:rPr lang="en-IN" smtClean="0"/>
              <a:t>28-10-2021</a:t>
            </a:fld>
            <a:endParaRPr lang="en-IN"/>
          </a:p>
        </p:txBody>
      </p:sp>
      <p:sp>
        <p:nvSpPr>
          <p:cNvPr id="5" name="Footer Placeholder 4">
            <a:extLst>
              <a:ext uri="{FF2B5EF4-FFF2-40B4-BE49-F238E27FC236}">
                <a16:creationId xmlns:a16="http://schemas.microsoft.com/office/drawing/2014/main" xmlns="" id="{F2D15DAA-C6E7-4F57-9CF1-F7F45FDA01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965AD5A0-B53A-44E1-B99F-9DA3B700EE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F32BB7-669B-4C55-B658-DDEFDC3F56F5}" type="slidenum">
              <a:rPr lang="en-IN" smtClean="0"/>
              <a:t>‹#›</a:t>
            </a:fld>
            <a:endParaRPr lang="en-IN"/>
          </a:p>
        </p:txBody>
      </p:sp>
    </p:spTree>
    <p:extLst>
      <p:ext uri="{BB962C8B-B14F-4D97-AF65-F5344CB8AC3E}">
        <p14:creationId xmlns:p14="http://schemas.microsoft.com/office/powerpoint/2010/main" val="3640576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ciencedirect.com/topics/engineering/fractal-geometry"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4C936A6-AB60-4563-B39C-3150F5D85914}"/>
              </a:ext>
            </a:extLst>
          </p:cNvPr>
          <p:cNvSpPr txBox="1"/>
          <p:nvPr/>
        </p:nvSpPr>
        <p:spPr>
          <a:xfrm>
            <a:off x="3476624" y="2209799"/>
            <a:ext cx="5629275" cy="707886"/>
          </a:xfrm>
          <a:prstGeom prst="rect">
            <a:avLst/>
          </a:prstGeom>
          <a:noFill/>
        </p:spPr>
        <p:txBody>
          <a:bodyPr wrap="square" rtlCol="0">
            <a:spAutoFit/>
          </a:bodyPr>
          <a:lstStyle/>
          <a:p>
            <a:r>
              <a:rPr lang="en-US" sz="4000" dirty="0">
                <a:solidFill>
                  <a:srgbClr val="7030A0"/>
                </a:solidFill>
                <a:latin typeface="Times New Roman" panose="02020603050405020304" pitchFamily="18" charset="0"/>
                <a:cs typeface="Times New Roman" panose="02020603050405020304" pitchFamily="18" charset="0"/>
              </a:rPr>
              <a:t>MODERN ANTENNAS</a:t>
            </a:r>
            <a:endParaRPr lang="en-IN" sz="4000"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5BE4B775-7218-4984-8D4A-01D261B97834}"/>
              </a:ext>
            </a:extLst>
          </p:cNvPr>
          <p:cNvPicPr>
            <a:picLocks noChangeAspect="1"/>
          </p:cNvPicPr>
          <p:nvPr/>
        </p:nvPicPr>
        <p:blipFill>
          <a:blip r:embed="rId2"/>
          <a:stretch>
            <a:fillRect/>
          </a:stretch>
        </p:blipFill>
        <p:spPr>
          <a:xfrm>
            <a:off x="3114673" y="3171825"/>
            <a:ext cx="5991226" cy="3044322"/>
          </a:xfrm>
          <a:prstGeom prst="rect">
            <a:avLst/>
          </a:prstGeom>
        </p:spPr>
      </p:pic>
    </p:spTree>
    <p:extLst>
      <p:ext uri="{BB962C8B-B14F-4D97-AF65-F5344CB8AC3E}">
        <p14:creationId xmlns:p14="http://schemas.microsoft.com/office/powerpoint/2010/main" val="1239442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8">
            <a:extLst>
              <a:ext uri="{FF2B5EF4-FFF2-40B4-BE49-F238E27FC236}">
                <a16:creationId xmlns:a16="http://schemas.microsoft.com/office/drawing/2014/main" xmlns="" id="{E22DE0C9-2E1E-45F5-8104-29F48FF6EBDB}"/>
              </a:ext>
            </a:extLst>
          </p:cNvPr>
          <p:cNvSpPr txBox="1">
            <a:spLocks/>
          </p:cNvSpPr>
          <p:nvPr/>
        </p:nvSpPr>
        <p:spPr>
          <a:xfrm>
            <a:off x="379411" y="555549"/>
            <a:ext cx="10418676" cy="40266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3" indent="0" algn="just">
              <a:buFont typeface="Arial" panose="020B0604020202020204" pitchFamily="34" charset="0"/>
              <a:buNone/>
            </a:pPr>
            <a:endParaRPr lang="en-US" sz="1200" dirty="0"/>
          </a:p>
        </p:txBody>
      </p:sp>
      <p:graphicFrame>
        <p:nvGraphicFramePr>
          <p:cNvPr id="3" name="Table 2">
            <a:extLst>
              <a:ext uri="{FF2B5EF4-FFF2-40B4-BE49-F238E27FC236}">
                <a16:creationId xmlns:a16="http://schemas.microsoft.com/office/drawing/2014/main" xmlns="" id="{46A281D0-3A83-4342-90CC-91AF31CE3ACC}"/>
              </a:ext>
            </a:extLst>
          </p:cNvPr>
          <p:cNvGraphicFramePr>
            <a:graphicFrameLocks noGrp="1"/>
          </p:cNvGraphicFramePr>
          <p:nvPr/>
        </p:nvGraphicFramePr>
        <p:xfrm>
          <a:off x="514017" y="393204"/>
          <a:ext cx="8315658" cy="6743560"/>
        </p:xfrm>
        <a:graphic>
          <a:graphicData uri="http://schemas.openxmlformats.org/drawingml/2006/table">
            <a:tbl>
              <a:tblPr/>
              <a:tblGrid>
                <a:gridCol w="8315658">
                  <a:extLst>
                    <a:ext uri="{9D8B030D-6E8A-4147-A177-3AD203B41FA5}">
                      <a16:colId xmlns:a16="http://schemas.microsoft.com/office/drawing/2014/main" xmlns="" val="3363338652"/>
                    </a:ext>
                  </a:extLst>
                </a:gridCol>
              </a:tblGrid>
              <a:tr h="5255121">
                <a:tc>
                  <a:txBody>
                    <a:bodyPr/>
                    <a:lstStyle/>
                    <a:p>
                      <a:pPr marL="285750" indent="-285750" algn="just">
                        <a:lnSpc>
                          <a:spcPct val="150000"/>
                        </a:lnSpc>
                        <a:buClr>
                          <a:schemeClr val="tx1"/>
                        </a:buClr>
                        <a:buFont typeface="Wingdings" panose="05000000000000000000" pitchFamily="2" charset="2"/>
                        <a:buChar char="v"/>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The demand for wearable electronics and related technologies have grown tremendously in recent years. Some of the key developments that accelerated this growth are miniaturization of wireless devices, advent of high-speed wireless networks, availability of </a:t>
                      </a:r>
                      <a:r>
                        <a:rPr lang="en-IN" sz="1800" b="0" i="0" kern="1200" dirty="0">
                          <a:solidFill>
                            <a:srgbClr val="FF0000"/>
                          </a:solidFill>
                          <a:effectLst/>
                          <a:latin typeface="Times New Roman" panose="02020603050405020304" pitchFamily="18" charset="0"/>
                          <a:ea typeface="+mn-ea"/>
                          <a:cs typeface="Times New Roman" panose="02020603050405020304" pitchFamily="18" charset="0"/>
                        </a:rPr>
                        <a:t>ultra-compact, low-power SoCs and ever-evolving battery technologies. </a:t>
                      </a:r>
                    </a:p>
                    <a:p>
                      <a:pPr marL="285750" indent="-285750" algn="just">
                        <a:lnSpc>
                          <a:spcPct val="150000"/>
                        </a:lnSpc>
                        <a:buClr>
                          <a:schemeClr val="tx1"/>
                        </a:buClr>
                        <a:buFont typeface="Wingdings" panose="05000000000000000000" pitchFamily="2" charset="2"/>
                        <a:buChar char="v"/>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Wearable electronics find numerous applications these days, and most of these applications use different types of antennas to sense, fetch, and exchange data wirelessly to and from a host device or an IoT gateway.</a:t>
                      </a:r>
                      <a:endParaRPr lang="en-IN" sz="1800" b="1" i="0" dirty="0">
                        <a:solidFill>
                          <a:srgbClr val="FF0000"/>
                        </a:solidFill>
                        <a:effectLst/>
                        <a:latin typeface="Times New Roman" panose="02020603050405020304" pitchFamily="18" charset="0"/>
                        <a:cs typeface="Times New Roman" panose="02020603050405020304" pitchFamily="18" charset="0"/>
                      </a:endParaRPr>
                    </a:p>
                    <a:p>
                      <a:pPr marL="285750" indent="-285750" algn="just">
                        <a:lnSpc>
                          <a:spcPct val="150000"/>
                        </a:lnSpc>
                        <a:buClr>
                          <a:schemeClr val="tx1"/>
                        </a:buClr>
                        <a:buFont typeface="Wingdings" panose="05000000000000000000" pitchFamily="2" charset="2"/>
                        <a:buChar char="v"/>
                      </a:pPr>
                      <a:r>
                        <a:rPr lang="en-IN" sz="1800" b="1" i="0" dirty="0">
                          <a:solidFill>
                            <a:srgbClr val="FF0000"/>
                          </a:solidFill>
                          <a:effectLst/>
                          <a:latin typeface="Times New Roman" panose="02020603050405020304" pitchFamily="18" charset="0"/>
                          <a:cs typeface="Times New Roman" panose="02020603050405020304" pitchFamily="18" charset="0"/>
                        </a:rPr>
                        <a:t>Wearable Antennas</a:t>
                      </a:r>
                      <a:r>
                        <a:rPr lang="en-IN" sz="1800" b="0" i="0" dirty="0">
                          <a:solidFill>
                            <a:srgbClr val="FF0000"/>
                          </a:solidFill>
                          <a:effectLst/>
                          <a:latin typeface="Times New Roman" panose="02020603050405020304" pitchFamily="18" charset="0"/>
                          <a:cs typeface="Times New Roman" panose="02020603050405020304" pitchFamily="18" charset="0"/>
                        </a:rPr>
                        <a:t> </a:t>
                      </a:r>
                      <a:r>
                        <a:rPr lang="en-IN" sz="1800" b="0" i="0" dirty="0">
                          <a:solidFill>
                            <a:srgbClr val="000000"/>
                          </a:solidFill>
                          <a:effectLst/>
                          <a:latin typeface="Times New Roman" panose="02020603050405020304" pitchFamily="18" charset="0"/>
                          <a:cs typeface="Times New Roman" panose="02020603050405020304" pitchFamily="18" charset="0"/>
                        </a:rPr>
                        <a:t>are essentially </a:t>
                      </a:r>
                      <a:r>
                        <a:rPr lang="en-IN" sz="1800" b="0" i="0" dirty="0">
                          <a:solidFill>
                            <a:srgbClr val="000000"/>
                          </a:solidFill>
                          <a:effectLst/>
                          <a:latin typeface="Times New Roman" panose="02020603050405020304" pitchFamily="18" charset="0"/>
                        </a:rPr>
                        <a:t>any antenna that is specifically designed to function while being worn. Examples include smartwatches (which typically have integrated </a:t>
                      </a:r>
                      <a:r>
                        <a:rPr lang="en-IN" sz="1800" b="0" i="0" dirty="0" err="1">
                          <a:solidFill>
                            <a:srgbClr val="000000"/>
                          </a:solidFill>
                          <a:effectLst/>
                          <a:latin typeface="Times New Roman" panose="02020603050405020304" pitchFamily="18" charset="0"/>
                        </a:rPr>
                        <a:t>bluetooth</a:t>
                      </a:r>
                      <a:r>
                        <a:rPr lang="en-IN" sz="1800" b="0" i="0" dirty="0">
                          <a:solidFill>
                            <a:srgbClr val="000000"/>
                          </a:solidFill>
                          <a:effectLst/>
                          <a:latin typeface="Times New Roman" panose="02020603050405020304" pitchFamily="18" charset="0"/>
                        </a:rPr>
                        <a:t> antennas), glasses (such as Google Glass which has WIFI and GPS antennas).</a:t>
                      </a:r>
                    </a:p>
                    <a:p>
                      <a:pPr marL="285750" indent="-285750" algn="just">
                        <a:lnSpc>
                          <a:spcPct val="150000"/>
                        </a:lnSpc>
                        <a:buFont typeface="Wingdings" panose="05000000000000000000" pitchFamily="2" charset="2"/>
                        <a:buChar char="v"/>
                      </a:pPr>
                      <a:r>
                        <a:rPr lang="en-IN" sz="1800" b="0" i="0" dirty="0">
                          <a:solidFill>
                            <a:srgbClr val="000000"/>
                          </a:solidFill>
                          <a:effectLst/>
                          <a:latin typeface="Times New Roman" panose="02020603050405020304" pitchFamily="18" charset="0"/>
                        </a:rPr>
                        <a:t>Wearable antennas are becoming increasingly common in </a:t>
                      </a:r>
                      <a:r>
                        <a:rPr lang="en-IN" sz="1800" b="1" i="0" dirty="0">
                          <a:solidFill>
                            <a:srgbClr val="FF0000"/>
                          </a:solidFill>
                          <a:effectLst/>
                          <a:latin typeface="Times New Roman" panose="02020603050405020304" pitchFamily="18" charset="0"/>
                        </a:rPr>
                        <a:t>consumer electronics</a:t>
                      </a:r>
                      <a:r>
                        <a:rPr lang="en-IN" sz="1800" b="0" i="0" dirty="0">
                          <a:solidFill>
                            <a:srgbClr val="000000"/>
                          </a:solidFill>
                          <a:effectLst/>
                          <a:latin typeface="Times New Roman" panose="02020603050405020304" pitchFamily="18" charset="0"/>
                        </a:rPr>
                        <a:t>, and as such this page is dedicated to describing the unique difficulties involved in wearable antenna design.</a:t>
                      </a:r>
                    </a:p>
                    <a:p>
                      <a:r>
                        <a:rPr lang="en-IN" sz="1600" dirty="0"/>
                        <a:t/>
                      </a:r>
                      <a:br>
                        <a:rPr lang="en-IN" sz="1600" dirty="0"/>
                      </a:br>
                      <a:endParaRPr lang="en-IN" sz="1600" dirty="0"/>
                    </a:p>
                  </a:txBody>
                  <a:tcPr marL="83680" marR="83680" marT="41840" marB="41840" anchor="ctr">
                    <a:lnL>
                      <a:noFill/>
                    </a:lnL>
                    <a:lnR>
                      <a:noFill/>
                    </a:lnR>
                    <a:lnT>
                      <a:noFill/>
                    </a:lnT>
                    <a:lnB>
                      <a:noFill/>
                    </a:lnB>
                  </a:tcPr>
                </a:tc>
                <a:extLst>
                  <a:ext uri="{0D108BD9-81ED-4DB2-BD59-A6C34878D82A}">
                    <a16:rowId xmlns:a16="http://schemas.microsoft.com/office/drawing/2014/main" xmlns="" val="795254891"/>
                  </a:ext>
                </a:extLst>
              </a:tr>
            </a:tbl>
          </a:graphicData>
        </a:graphic>
      </p:graphicFrame>
      <p:pic>
        <p:nvPicPr>
          <p:cNvPr id="4" name="Picture 3">
            <a:extLst>
              <a:ext uri="{FF2B5EF4-FFF2-40B4-BE49-F238E27FC236}">
                <a16:creationId xmlns:a16="http://schemas.microsoft.com/office/drawing/2014/main" xmlns="" id="{5692CC04-AE2F-447A-A29B-27305CCE5F45}"/>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95424" y="1413849"/>
            <a:ext cx="2686869" cy="2015151"/>
          </a:xfrm>
          <a:prstGeom prst="rect">
            <a:avLst/>
          </a:prstGeom>
        </p:spPr>
      </p:pic>
      <p:pic>
        <p:nvPicPr>
          <p:cNvPr id="5" name="Picture 2" descr="Related image">
            <a:extLst>
              <a:ext uri="{FF2B5EF4-FFF2-40B4-BE49-F238E27FC236}">
                <a16:creationId xmlns:a16="http://schemas.microsoft.com/office/drawing/2014/main" xmlns="" id="{3A3AA8C9-D76A-4B9B-9DE7-12AC7EF113D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441"/>
          <a:stretch/>
        </p:blipFill>
        <p:spPr bwMode="auto">
          <a:xfrm>
            <a:off x="8964281" y="3865833"/>
            <a:ext cx="3057531" cy="211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34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FCFBCD-5B00-4D95-B3A4-8C4CFF9EA5B2}"/>
              </a:ext>
            </a:extLst>
          </p:cNvPr>
          <p:cNvSpPr txBox="1"/>
          <p:nvPr/>
        </p:nvSpPr>
        <p:spPr>
          <a:xfrm>
            <a:off x="857249" y="560495"/>
            <a:ext cx="9896475" cy="3782061"/>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Wearable antennas are designed to function while being worn. These antennas are commonly used in wearable wireless communication and bio-medical RF systems. Wearable antennas are used within the context of Wireless Body Area Networks (WBAN). </a:t>
            </a:r>
          </a:p>
          <a:p>
            <a:pPr marL="285750" indent="-285750" algn="just">
              <a:lnSpc>
                <a:spcPct val="150000"/>
              </a:lnSpc>
              <a:buFont typeface="Wingdings" panose="05000000000000000000" pitchFamily="2" charset="2"/>
              <a:buChar char="v"/>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In a WBAN, antenna is the key component that supports wireless communication, which include in-body communication, on-body communication and off-body communication. </a:t>
            </a:r>
          </a:p>
          <a:p>
            <a:pPr marL="285750" indent="-285750" algn="just">
              <a:lnSpc>
                <a:spcPct val="150000"/>
              </a:lnSpc>
              <a:buFont typeface="Wingdings" panose="05000000000000000000" pitchFamily="2" charset="2"/>
              <a:buChar char="v"/>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A WBAN connects sensors, actuators and IoT nodes on human body, or on cloths or under the skin, establishing a wireless communication channel. </a:t>
            </a:r>
          </a:p>
          <a:p>
            <a:pPr marL="285750" indent="-285750" algn="just">
              <a:lnSpc>
                <a:spcPct val="150000"/>
              </a:lnSpc>
              <a:buFont typeface="Wingdings" panose="05000000000000000000" pitchFamily="2" charset="2"/>
              <a:buChar char="v"/>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Wearable antennas can be employed on people of all ages, athletes and patients for a continuous monitoring of vital signs, oxygen level (Oximetry) and stress level, among others.</a:t>
            </a:r>
            <a:endParaRPr lang="en-IN" sz="1800"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Picture 2" descr="Wearable Conformal Antenna Design in Presence of the ANSYS Human Body Model  | Finite Element Analysis (FEA) Blog – LEAP Australia &amp; New Zealand">
            <a:extLst>
              <a:ext uri="{FF2B5EF4-FFF2-40B4-BE49-F238E27FC236}">
                <a16:creationId xmlns:a16="http://schemas.microsoft.com/office/drawing/2014/main" xmlns="" id="{08F44412-FDD7-4E58-B4F8-4AAA9DDE58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1419" y="4854739"/>
            <a:ext cx="2410614" cy="1610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tretchable system could self-power wearable devices | The Engineer The  Engineer">
            <a:extLst>
              <a:ext uri="{FF2B5EF4-FFF2-40B4-BE49-F238E27FC236}">
                <a16:creationId xmlns:a16="http://schemas.microsoft.com/office/drawing/2014/main" xmlns="" id="{ED70C126-8D99-47D8-81BC-C3AB77014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4129" y="4564226"/>
            <a:ext cx="3285149" cy="219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134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32AB58B-1987-4B59-928E-05336D5A3FC2}"/>
              </a:ext>
            </a:extLst>
          </p:cNvPr>
          <p:cNvSpPr txBox="1"/>
          <p:nvPr/>
        </p:nvSpPr>
        <p:spPr>
          <a:xfrm>
            <a:off x="752475" y="254330"/>
            <a:ext cx="6096000" cy="369332"/>
          </a:xfrm>
          <a:prstGeom prst="rect">
            <a:avLst/>
          </a:prstGeom>
          <a:noFill/>
        </p:spPr>
        <p:txBody>
          <a:bodyPr wrap="square">
            <a:spAutoFit/>
          </a:bodyPr>
          <a:lstStyle/>
          <a:p>
            <a:r>
              <a:rPr lang="en-US" sz="1800" dirty="0">
                <a:solidFill>
                  <a:srgbClr val="00B050"/>
                </a:solidFill>
                <a:latin typeface="Times New Roman" panose="02020603050405020304" pitchFamily="18" charset="0"/>
                <a:cs typeface="Times New Roman" panose="02020603050405020304" pitchFamily="18" charset="0"/>
              </a:rPr>
              <a:t>WEARABLE  ANTENNAS IN LITERATURE</a:t>
            </a:r>
          </a:p>
        </p:txBody>
      </p:sp>
      <p:pic>
        <p:nvPicPr>
          <p:cNvPr id="4" name="Content Placeholder 6">
            <a:extLst>
              <a:ext uri="{FF2B5EF4-FFF2-40B4-BE49-F238E27FC236}">
                <a16:creationId xmlns:a16="http://schemas.microsoft.com/office/drawing/2014/main" xmlns="" id="{0BFEE033-01E3-431B-9214-555C65D5291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19075" y="839917"/>
            <a:ext cx="2931838" cy="2225293"/>
          </a:xfrm>
          <a:prstGeom prst="rect">
            <a:avLst/>
          </a:prstGeom>
        </p:spPr>
      </p:pic>
      <p:sp>
        <p:nvSpPr>
          <p:cNvPr id="6" name="TextBox 5">
            <a:extLst>
              <a:ext uri="{FF2B5EF4-FFF2-40B4-BE49-F238E27FC236}">
                <a16:creationId xmlns:a16="http://schemas.microsoft.com/office/drawing/2014/main" xmlns="" id="{9B6EEB33-767C-48D3-9C68-48A7BABED878}"/>
              </a:ext>
            </a:extLst>
          </p:cNvPr>
          <p:cNvSpPr txBox="1"/>
          <p:nvPr/>
        </p:nvSpPr>
        <p:spPr>
          <a:xfrm>
            <a:off x="3067050" y="623664"/>
            <a:ext cx="8905875" cy="3170099"/>
          </a:xfrm>
          <a:prstGeom prst="rect">
            <a:avLst/>
          </a:prstGeom>
          <a:noFill/>
        </p:spPr>
        <p:txBody>
          <a:bodyPr wrap="square">
            <a:spAutoFit/>
          </a:bodyPr>
          <a:lstStyle/>
          <a:p>
            <a:pPr marL="285750" indent="-285750">
              <a:buFont typeface="Wingdings" panose="05000000000000000000" pitchFamily="2" charset="2"/>
              <a:buChar char="q"/>
            </a:pPr>
            <a:r>
              <a:rPr lang="en-IN" b="1" u="none" strike="noStrike" kern="1200" baseline="0" dirty="0">
                <a:solidFill>
                  <a:schemeClr val="dk1"/>
                </a:solidFill>
                <a:latin typeface="Times New Roman" panose="02020603050405020304" pitchFamily="18" charset="0"/>
                <a:cs typeface="Times New Roman" panose="02020603050405020304" pitchFamily="18" charset="0"/>
              </a:rPr>
              <a:t>3-D Printing of Conformal Antennas for Diversity Wrist Worn Applications</a:t>
            </a:r>
            <a:endParaRPr lang="en-IN"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a:t>
            </a:r>
            <a:r>
              <a:rPr lang="en-IN" i="0" dirty="0">
                <a:effectLst/>
                <a:latin typeface="Times New Roman" panose="02020603050405020304" pitchFamily="18" charset="0"/>
                <a:cs typeface="Times New Roman" panose="02020603050405020304" pitchFamily="18" charset="0"/>
              </a:rPr>
              <a:t>antennas cover </a:t>
            </a:r>
            <a:r>
              <a:rPr lang="en-IN" i="0" dirty="0">
                <a:solidFill>
                  <a:srgbClr val="FF0000"/>
                </a:solidFill>
                <a:effectLst/>
                <a:latin typeface="Times New Roman" panose="02020603050405020304" pitchFamily="18" charset="0"/>
                <a:cs typeface="Times New Roman" panose="02020603050405020304" pitchFamily="18" charset="0"/>
              </a:rPr>
              <a:t>2.4 and 5.5 GHz used for WLAN communication with the reflection coefficients less than -10 </a:t>
            </a:r>
            <a:r>
              <a:rPr lang="en-IN" i="0" dirty="0" err="1">
                <a:solidFill>
                  <a:srgbClr val="FF0000"/>
                </a:solidFill>
                <a:effectLst/>
                <a:latin typeface="Times New Roman" panose="02020603050405020304" pitchFamily="18" charset="0"/>
                <a:cs typeface="Times New Roman" panose="02020603050405020304" pitchFamily="18" charset="0"/>
              </a:rPr>
              <a:t>dB.</a:t>
            </a:r>
            <a:r>
              <a:rPr lang="en-IN" i="0" dirty="0">
                <a:solidFill>
                  <a:srgbClr val="FF0000"/>
                </a:solidFill>
                <a:effectLst/>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Three WLAN antennas are fabricated at different positions and shape angles within the bracelet. In terms of communications systems, the advantage of this configuration is that it can increase coverage.</a:t>
            </a:r>
          </a:p>
          <a:p>
            <a:pPr marL="285750" indent="-285750" algn="just">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 Simulation results of all antenna designs and studies using the finite integration technique agree well with experimental measurement results. </a:t>
            </a:r>
          </a:p>
          <a:p>
            <a:endParaRPr lang="en-IN" i="0" dirty="0">
              <a:effectLst/>
              <a:latin typeface="Times New Roman" panose="02020603050405020304" pitchFamily="18" charset="0"/>
              <a:cs typeface="Times New Roman" panose="02020603050405020304" pitchFamily="18" charset="0"/>
            </a:endParaRPr>
          </a:p>
          <a:p>
            <a:pPr algn="just"/>
            <a:r>
              <a:rPr lang="en-IN" sz="1200" b="0" i="1" dirty="0">
                <a:effectLst/>
                <a:latin typeface="Times New Roman" panose="02020603050405020304" pitchFamily="18" charset="0"/>
                <a:cs typeface="Times New Roman" panose="02020603050405020304" pitchFamily="18" charset="0"/>
              </a:rPr>
              <a:t>Jun, S. Y., </a:t>
            </a:r>
            <a:r>
              <a:rPr lang="en-IN" sz="1200" b="0" i="1" dirty="0" err="1">
                <a:effectLst/>
                <a:latin typeface="Times New Roman" panose="02020603050405020304" pitchFamily="18" charset="0"/>
                <a:cs typeface="Times New Roman" panose="02020603050405020304" pitchFamily="18" charset="0"/>
              </a:rPr>
              <a:t>Elibiary</a:t>
            </a:r>
            <a:r>
              <a:rPr lang="en-IN" sz="1200" b="0" i="1" dirty="0">
                <a:effectLst/>
                <a:latin typeface="Times New Roman" panose="02020603050405020304" pitchFamily="18" charset="0"/>
                <a:cs typeface="Times New Roman" panose="02020603050405020304" pitchFamily="18" charset="0"/>
              </a:rPr>
              <a:t>, A., Sanz-</a:t>
            </a:r>
            <a:r>
              <a:rPr lang="en-IN" sz="1200" b="0" i="1" dirty="0" err="1">
                <a:effectLst/>
                <a:latin typeface="Times New Roman" panose="02020603050405020304" pitchFamily="18" charset="0"/>
                <a:cs typeface="Times New Roman" panose="02020603050405020304" pitchFamily="18" charset="0"/>
              </a:rPr>
              <a:t>Izquierdo</a:t>
            </a:r>
            <a:r>
              <a:rPr lang="en-IN" sz="1200" b="0" i="1" dirty="0">
                <a:effectLst/>
                <a:latin typeface="Times New Roman" panose="02020603050405020304" pitchFamily="18" charset="0"/>
                <a:cs typeface="Times New Roman" panose="02020603050405020304" pitchFamily="18" charset="0"/>
              </a:rPr>
              <a:t>, B., Winchester, L., Bird, D., &amp; </a:t>
            </a:r>
            <a:r>
              <a:rPr lang="en-IN" sz="1200" b="0" i="1" dirty="0" err="1">
                <a:effectLst/>
                <a:latin typeface="Times New Roman" panose="02020603050405020304" pitchFamily="18" charset="0"/>
                <a:cs typeface="Times New Roman" panose="02020603050405020304" pitchFamily="18" charset="0"/>
              </a:rPr>
              <a:t>McCleland</a:t>
            </a:r>
            <a:r>
              <a:rPr lang="en-IN" sz="1200" b="0" i="1" dirty="0">
                <a:effectLst/>
                <a:latin typeface="Times New Roman" panose="02020603050405020304" pitchFamily="18" charset="0"/>
                <a:cs typeface="Times New Roman" panose="02020603050405020304" pitchFamily="18" charset="0"/>
              </a:rPr>
              <a:t>, A. (2018). 3-D printing of conformal antennas for diversity wrist worn applications. IEEE Transactions on Components, Packaging and Manufacturing Technology, 8(12), 2227–2235</a:t>
            </a:r>
            <a:endParaRPr lang="en-IN" sz="1200" i="1" u="none" strike="noStrike" kern="1200" baseline="0" dirty="0">
              <a:latin typeface="Times New Roman" panose="02020603050405020304" pitchFamily="18" charset="0"/>
              <a:cs typeface="Times New Roman" panose="02020603050405020304" pitchFamily="18" charset="0"/>
            </a:endParaRPr>
          </a:p>
          <a:p>
            <a:endParaRPr lang="en-IN" sz="1400" b="1" u="none" strike="noStrike" kern="1200" baseline="0" dirty="0">
              <a:solidFill>
                <a:schemeClr val="dk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053DFB48-278A-4F4D-A296-6597A83E6886}"/>
              </a:ext>
            </a:extLst>
          </p:cNvPr>
          <p:cNvSpPr txBox="1"/>
          <p:nvPr/>
        </p:nvSpPr>
        <p:spPr>
          <a:xfrm>
            <a:off x="395549" y="3545140"/>
            <a:ext cx="11929801" cy="646331"/>
          </a:xfrm>
          <a:prstGeom prst="rect">
            <a:avLst/>
          </a:prstGeom>
          <a:noFill/>
        </p:spPr>
        <p:txBody>
          <a:bodyPr wrap="square">
            <a:spAutoFit/>
          </a:bodyPr>
          <a:lstStyle/>
          <a:p>
            <a:pPr marL="354330" marR="229235" indent="-285750">
              <a:lnSpc>
                <a:spcPct val="100000"/>
              </a:lnSpc>
              <a:spcBef>
                <a:spcPts val="225"/>
              </a:spcBef>
              <a:buFont typeface="Wingdings" panose="05000000000000000000" pitchFamily="2" charset="2"/>
              <a:buChar char="q"/>
            </a:pPr>
            <a:r>
              <a:rPr lang="en-IN" sz="1800" b="1" spc="-5" dirty="0">
                <a:latin typeface="Times New Roman"/>
                <a:cs typeface="Times New Roman"/>
              </a:rPr>
              <a:t>Compact, </a:t>
            </a:r>
            <a:r>
              <a:rPr lang="en-IN" sz="1800" b="1" spc="-20" dirty="0">
                <a:latin typeface="Times New Roman"/>
                <a:cs typeface="Times New Roman"/>
              </a:rPr>
              <a:t>Highly </a:t>
            </a:r>
            <a:r>
              <a:rPr lang="en-IN" sz="1800" b="1" spc="-15" dirty="0">
                <a:latin typeface="Times New Roman"/>
                <a:cs typeface="Times New Roman"/>
              </a:rPr>
              <a:t>Efficient, </a:t>
            </a:r>
            <a:r>
              <a:rPr lang="en-IN" sz="1800" b="1" spc="-10" dirty="0">
                <a:latin typeface="Times New Roman"/>
                <a:cs typeface="Times New Roman"/>
              </a:rPr>
              <a:t>and </a:t>
            </a:r>
            <a:r>
              <a:rPr lang="en-IN" sz="1800" b="1" spc="-20" dirty="0">
                <a:latin typeface="Times New Roman"/>
                <a:cs typeface="Times New Roman"/>
              </a:rPr>
              <a:t>Fully  </a:t>
            </a:r>
            <a:r>
              <a:rPr lang="en-IN" sz="1800" b="1" spc="-15" dirty="0">
                <a:latin typeface="Times New Roman"/>
                <a:cs typeface="Times New Roman"/>
              </a:rPr>
              <a:t>Flexible </a:t>
            </a:r>
            <a:r>
              <a:rPr lang="en-IN" sz="1800" b="1" spc="-10" dirty="0">
                <a:latin typeface="Times New Roman"/>
                <a:cs typeface="Times New Roman"/>
              </a:rPr>
              <a:t>Circularly </a:t>
            </a:r>
            <a:r>
              <a:rPr lang="en-IN" sz="1800" b="1" spc="-15" dirty="0">
                <a:latin typeface="Times New Roman"/>
                <a:cs typeface="Times New Roman"/>
              </a:rPr>
              <a:t>Polarized Antenna  Enabled by </a:t>
            </a:r>
            <a:r>
              <a:rPr lang="en-IN" sz="1800" b="1" spc="-25" dirty="0">
                <a:latin typeface="Times New Roman"/>
                <a:cs typeface="Times New Roman"/>
              </a:rPr>
              <a:t>Silver </a:t>
            </a:r>
            <a:r>
              <a:rPr lang="en-IN" sz="1800" b="1" spc="-10" dirty="0">
                <a:latin typeface="Times New Roman"/>
                <a:cs typeface="Times New Roman"/>
              </a:rPr>
              <a:t>Nanowires for  </a:t>
            </a:r>
            <a:r>
              <a:rPr lang="en-IN" sz="1800" b="1" spc="-20" dirty="0">
                <a:latin typeface="Times New Roman"/>
                <a:cs typeface="Times New Roman"/>
              </a:rPr>
              <a:t>Wireless </a:t>
            </a:r>
            <a:r>
              <a:rPr lang="en-IN" sz="1800" b="1" spc="-10" dirty="0">
                <a:latin typeface="Times New Roman"/>
                <a:cs typeface="Times New Roman"/>
              </a:rPr>
              <a:t>Body-Area</a:t>
            </a:r>
            <a:r>
              <a:rPr lang="en-IN" sz="1800" b="1" spc="-125" dirty="0">
                <a:latin typeface="Times New Roman"/>
                <a:cs typeface="Times New Roman"/>
              </a:rPr>
              <a:t> </a:t>
            </a:r>
            <a:r>
              <a:rPr lang="en-IN" sz="1800" b="1" dirty="0">
                <a:latin typeface="Times New Roman"/>
                <a:cs typeface="Times New Roman"/>
              </a:rPr>
              <a:t>Networks.</a:t>
            </a:r>
          </a:p>
        </p:txBody>
      </p:sp>
      <p:sp>
        <p:nvSpPr>
          <p:cNvPr id="11" name="object 14">
            <a:extLst>
              <a:ext uri="{FF2B5EF4-FFF2-40B4-BE49-F238E27FC236}">
                <a16:creationId xmlns:a16="http://schemas.microsoft.com/office/drawing/2014/main" xmlns="" id="{A7E02CB9-8DD7-4802-AC09-A8E5DC37F2F9}"/>
              </a:ext>
            </a:extLst>
          </p:cNvPr>
          <p:cNvSpPr/>
          <p:nvPr/>
        </p:nvSpPr>
        <p:spPr>
          <a:xfrm>
            <a:off x="652730" y="4495523"/>
            <a:ext cx="2414320" cy="2108147"/>
          </a:xfrm>
          <a:prstGeom prst="rect">
            <a:avLst/>
          </a:prstGeom>
          <a:blipFill>
            <a:blip r:embed="rId3" cstate="print"/>
            <a:stretch>
              <a:fillRect/>
            </a:stretch>
          </a:blipFill>
        </p:spPr>
        <p:txBody>
          <a:bodyPr wrap="square" lIns="0" tIns="0" rIns="0" bIns="0" rtlCol="0"/>
          <a:lstStyle/>
          <a:p>
            <a:endParaRPr/>
          </a:p>
        </p:txBody>
      </p:sp>
      <p:sp>
        <p:nvSpPr>
          <p:cNvPr id="13" name="TextBox 12">
            <a:extLst>
              <a:ext uri="{FF2B5EF4-FFF2-40B4-BE49-F238E27FC236}">
                <a16:creationId xmlns:a16="http://schemas.microsoft.com/office/drawing/2014/main" xmlns="" id="{B9943EEA-4664-4BCF-8A87-2239F19A0678}"/>
              </a:ext>
            </a:extLst>
          </p:cNvPr>
          <p:cNvSpPr txBox="1"/>
          <p:nvPr/>
        </p:nvSpPr>
        <p:spPr>
          <a:xfrm>
            <a:off x="3451621" y="3979935"/>
            <a:ext cx="8521304" cy="3139321"/>
          </a:xfrm>
          <a:prstGeom prst="rect">
            <a:avLst/>
          </a:prstGeom>
          <a:noFill/>
        </p:spPr>
        <p:txBody>
          <a:bodyPr wrap="square">
            <a:spAutoFit/>
          </a:bodyPr>
          <a:lstStyle/>
          <a:p>
            <a:pPr marL="285750" indent="-285750" algn="just">
              <a:buFont typeface="Arial" panose="020B0604020202020204" pitchFamily="34" charset="0"/>
              <a:buChar char="•"/>
            </a:pPr>
            <a:r>
              <a:rPr lang="en-IN" b="0" i="0" dirty="0">
                <a:solidFill>
                  <a:srgbClr val="474747"/>
                </a:solidFill>
                <a:effectLst/>
                <a:latin typeface="Times New Roman" panose="02020603050405020304" pitchFamily="18" charset="0"/>
                <a:cs typeface="Times New Roman" panose="02020603050405020304" pitchFamily="18" charset="0"/>
              </a:rPr>
              <a:t>A compact and flexible circularly polarized (CP) wearable antenna is introduced for wireless body-area network systems at the 2.4 GHz </a:t>
            </a:r>
          </a:p>
          <a:p>
            <a:pPr marL="285750" indent="-285750" algn="just">
              <a:buFont typeface="Arial" panose="020B0604020202020204" pitchFamily="34" charset="0"/>
              <a:buChar char="•"/>
            </a:pPr>
            <a:r>
              <a:rPr lang="en-IN" b="0" i="0" dirty="0">
                <a:solidFill>
                  <a:srgbClr val="474747"/>
                </a:solidFill>
                <a:effectLst/>
                <a:latin typeface="Times New Roman" panose="02020603050405020304" pitchFamily="18" charset="0"/>
                <a:cs typeface="Times New Roman" panose="02020603050405020304" pitchFamily="18" charset="0"/>
              </a:rPr>
              <a:t>The circularly polarized radiation is enabled by placing a planar linearly polarized loop monopole above a finite anisotropic artificial ground plane.</a:t>
            </a:r>
          </a:p>
          <a:p>
            <a:pPr marL="285750" indent="-285750" algn="just">
              <a:buFont typeface="Arial" panose="020B0604020202020204" pitchFamily="34" charset="0"/>
              <a:buChar char="•"/>
            </a:pPr>
            <a:r>
              <a:rPr lang="en-IN" b="0" i="0" dirty="0">
                <a:solidFill>
                  <a:srgbClr val="474747"/>
                </a:solidFill>
                <a:effectLst/>
                <a:latin typeface="Times New Roman" panose="02020603050405020304" pitchFamily="18" charset="0"/>
                <a:cs typeface="Times New Roman" panose="02020603050405020304" pitchFamily="18" charset="0"/>
              </a:rPr>
              <a:t> By truncating the anisotropic artificial ground plane to contain only 2 by 2 unit cells, an integrated antenna with a compact form factor of 0.41λ0 × 0.41λ0 × 0.045λ0 is obtained, all while possessing an improved angular coverage of CP radiation. </a:t>
            </a:r>
          </a:p>
          <a:p>
            <a:pPr algn="just"/>
            <a:endParaRPr lang="en-IN" b="0" i="0" dirty="0">
              <a:solidFill>
                <a:srgbClr val="474747"/>
              </a:solidFill>
              <a:effectLst/>
              <a:latin typeface="Times New Roman" panose="02020603050405020304" pitchFamily="18" charset="0"/>
              <a:cs typeface="Times New Roman" panose="02020603050405020304" pitchFamily="18" charset="0"/>
            </a:endParaRPr>
          </a:p>
          <a:p>
            <a:pPr algn="just"/>
            <a:r>
              <a:rPr lang="en-IN" sz="1200" b="0" i="1" dirty="0">
                <a:effectLst/>
                <a:latin typeface="Times New Roman" panose="02020603050405020304" pitchFamily="18" charset="0"/>
                <a:cs typeface="Times New Roman" panose="02020603050405020304" pitchFamily="18" charset="0"/>
              </a:rPr>
              <a:t>Jiang, Z. H., Cui, Z., Yue, T., Zhu, Y., &amp; Werner, D. H. (2017). Compact, Highly Efficient, and Fully Flexible Circularly Polarized Antenna Enabled by Silver Nanowires for Wireless Body-Area Networks. IEEE Transactions on Biomedical Circuits and Systems, 11(4), 920–932</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467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884CE0B-EC59-4BFD-8DA0-EE92AEB1121A}"/>
              </a:ext>
            </a:extLst>
          </p:cNvPr>
          <p:cNvPicPr>
            <a:picLocks noChangeAspect="1"/>
          </p:cNvPicPr>
          <p:nvPr/>
        </p:nvPicPr>
        <p:blipFill>
          <a:blip r:embed="rId2"/>
          <a:stretch>
            <a:fillRect/>
          </a:stretch>
        </p:blipFill>
        <p:spPr>
          <a:xfrm>
            <a:off x="580412" y="613712"/>
            <a:ext cx="1657964" cy="2606929"/>
          </a:xfrm>
          <a:prstGeom prst="rect">
            <a:avLst/>
          </a:prstGeom>
        </p:spPr>
      </p:pic>
      <p:sp>
        <p:nvSpPr>
          <p:cNvPr id="4" name="TextBox 3">
            <a:extLst>
              <a:ext uri="{FF2B5EF4-FFF2-40B4-BE49-F238E27FC236}">
                <a16:creationId xmlns:a16="http://schemas.microsoft.com/office/drawing/2014/main" xmlns="" id="{010172E1-5FA1-497F-B937-D0474B58BA0F}"/>
              </a:ext>
            </a:extLst>
          </p:cNvPr>
          <p:cNvSpPr txBox="1"/>
          <p:nvPr/>
        </p:nvSpPr>
        <p:spPr>
          <a:xfrm>
            <a:off x="2238376" y="226458"/>
            <a:ext cx="8972549" cy="774507"/>
          </a:xfrm>
          <a:prstGeom prst="rect">
            <a:avLst/>
          </a:prstGeom>
          <a:noFill/>
        </p:spPr>
        <p:txBody>
          <a:bodyPr wrap="square">
            <a:spAutoFit/>
          </a:bodyPr>
          <a:lstStyle/>
          <a:p>
            <a:pPr marL="514350" indent="-285750" algn="just">
              <a:lnSpc>
                <a:spcPct val="107000"/>
              </a:lnSpc>
              <a:spcAft>
                <a:spcPts val="800"/>
              </a:spcAft>
              <a:buFont typeface="Wingdings" panose="05000000000000000000" pitchFamily="2" charset="2"/>
              <a:buChar char="q"/>
            </a:pPr>
            <a:r>
              <a:rPr lang="en-US" sz="1800" b="1" dirty="0">
                <a:effectLst/>
                <a:latin typeface="Times New Roman" panose="02020603050405020304" pitchFamily="18" charset="0"/>
                <a:cs typeface="Times New Roman" panose="02020603050405020304" pitchFamily="18" charset="0"/>
              </a:rPr>
              <a:t>Compact EBG-Backed Planar Monopole for BAN Wearable Applications.</a:t>
            </a:r>
          </a:p>
          <a:p>
            <a:pPr marL="514350" indent="-285750" algn="just">
              <a:lnSpc>
                <a:spcPct val="107000"/>
              </a:lnSpc>
              <a:spcAft>
                <a:spcPts val="800"/>
              </a:spcAft>
              <a:buFont typeface="Wingdings" panose="05000000000000000000" pitchFamily="2" charset="2"/>
              <a:buChar char="q"/>
            </a:pPr>
            <a:endParaRPr lang="en-US" sz="1800" b="1"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6D1267EC-81A4-4026-B4DB-1B5DB9BD7022}"/>
              </a:ext>
            </a:extLst>
          </p:cNvPr>
          <p:cNvPicPr>
            <a:picLocks noChangeAspect="1"/>
          </p:cNvPicPr>
          <p:nvPr/>
        </p:nvPicPr>
        <p:blipFill>
          <a:blip r:embed="rId3"/>
          <a:stretch>
            <a:fillRect/>
          </a:stretch>
        </p:blipFill>
        <p:spPr>
          <a:xfrm>
            <a:off x="225409" y="3917325"/>
            <a:ext cx="2296532" cy="1348004"/>
          </a:xfrm>
          <a:prstGeom prst="rect">
            <a:avLst/>
          </a:prstGeom>
        </p:spPr>
      </p:pic>
      <p:sp>
        <p:nvSpPr>
          <p:cNvPr id="7" name="TextBox 6">
            <a:extLst>
              <a:ext uri="{FF2B5EF4-FFF2-40B4-BE49-F238E27FC236}">
                <a16:creationId xmlns:a16="http://schemas.microsoft.com/office/drawing/2014/main" xmlns="" id="{F46A7BDC-4886-45B7-B763-FB81B6E5FB78}"/>
              </a:ext>
            </a:extLst>
          </p:cNvPr>
          <p:cNvSpPr txBox="1"/>
          <p:nvPr/>
        </p:nvSpPr>
        <p:spPr>
          <a:xfrm>
            <a:off x="2403083" y="3667474"/>
            <a:ext cx="9563508" cy="3152914"/>
          </a:xfrm>
          <a:prstGeom prst="rect">
            <a:avLst/>
          </a:prstGeom>
          <a:noFill/>
        </p:spPr>
        <p:txBody>
          <a:bodyPr wrap="square">
            <a:spAutoFit/>
          </a:bodyPr>
          <a:lstStyle/>
          <a:p>
            <a:pPr marL="514350" indent="-285750" algn="just">
              <a:lnSpc>
                <a:spcPct val="107000"/>
              </a:lnSpc>
              <a:spcAft>
                <a:spcPts val="800"/>
              </a:spcAft>
              <a:buFont typeface="Wingdings" panose="05000000000000000000" pitchFamily="2" charset="2"/>
              <a:buChar char="q"/>
            </a:pPr>
            <a:r>
              <a:rPr lang="en-US" sz="1800" b="1" dirty="0">
                <a:effectLst/>
                <a:latin typeface="Times New Roman" panose="02020603050405020304" pitchFamily="18" charset="0"/>
                <a:cs typeface="Times New Roman" panose="02020603050405020304" pitchFamily="18" charset="0"/>
              </a:rPr>
              <a:t>Flexible UWB organic antenna for wearable technologies application.</a:t>
            </a:r>
          </a:p>
          <a:p>
            <a:pPr marL="514350" indent="-285750" algn="just">
              <a:lnSpc>
                <a:spcPct val="107000"/>
              </a:lnSpc>
              <a:spcAft>
                <a:spcPts val="800"/>
              </a:spcAft>
              <a:buFont typeface="Arial" panose="020B0604020202020204" pitchFamily="34" charset="0"/>
              <a:buChar char="•"/>
            </a:pPr>
            <a:r>
              <a:rPr lang="en-IN" dirty="0">
                <a:solidFill>
                  <a:srgbClr val="474747"/>
                </a:solidFill>
                <a:latin typeface="Times New Roman" panose="02020603050405020304" pitchFamily="18" charset="0"/>
                <a:cs typeface="Times New Roman" panose="02020603050405020304" pitchFamily="18" charset="0"/>
              </a:rPr>
              <a:t>T</a:t>
            </a:r>
            <a:r>
              <a:rPr lang="en-IN" b="0" i="0" dirty="0">
                <a:solidFill>
                  <a:srgbClr val="474747"/>
                </a:solidFill>
                <a:effectLst/>
                <a:latin typeface="Times New Roman" panose="02020603050405020304" pitchFamily="18" charset="0"/>
                <a:cs typeface="Times New Roman" panose="02020603050405020304" pitchFamily="18" charset="0"/>
              </a:rPr>
              <a:t>he proposed antenna is an elliptical monopole fed by a coplanar waveguide; it uses a </a:t>
            </a:r>
            <a:r>
              <a:rPr lang="en-IN" b="0" i="0" dirty="0" err="1">
                <a:solidFill>
                  <a:srgbClr val="474747"/>
                </a:solidFill>
                <a:effectLst/>
                <a:latin typeface="Times New Roman" panose="02020603050405020304" pitchFamily="18" charset="0"/>
                <a:cs typeface="Times New Roman" panose="02020603050405020304" pitchFamily="18" charset="0"/>
              </a:rPr>
              <a:t>kapton</a:t>
            </a:r>
            <a:r>
              <a:rPr lang="en-IN" b="0" i="0" dirty="0">
                <a:solidFill>
                  <a:srgbClr val="474747"/>
                </a:solidFill>
                <a:effectLst/>
                <a:latin typeface="Times New Roman" panose="02020603050405020304" pitchFamily="18" charset="0"/>
                <a:cs typeface="Times New Roman" panose="02020603050405020304" pitchFamily="18" charset="0"/>
              </a:rPr>
              <a:t> substrate and it is optimised to work from 1 to 8 GHz. In the case of copper, a conductive nanocomposite material based on a polymer (polyaniline: PANI) and charged by multiwalled carbon nanotubes (MWCNTs) is exploited. </a:t>
            </a:r>
          </a:p>
          <a:p>
            <a:pPr marL="514350" indent="-285750" algn="just">
              <a:lnSpc>
                <a:spcPct val="107000"/>
              </a:lnSpc>
              <a:spcAft>
                <a:spcPts val="800"/>
              </a:spcAft>
              <a:buFont typeface="Arial" panose="020B0604020202020204" pitchFamily="34" charset="0"/>
              <a:buChar char="•"/>
            </a:pPr>
            <a:r>
              <a:rPr lang="en-IN" dirty="0">
                <a:solidFill>
                  <a:srgbClr val="474747"/>
                </a:solidFill>
                <a:latin typeface="Times New Roman" panose="02020603050405020304" pitchFamily="18" charset="0"/>
                <a:cs typeface="Times New Roman" panose="02020603050405020304" pitchFamily="18" charset="0"/>
              </a:rPr>
              <a:t>T</a:t>
            </a:r>
            <a:r>
              <a:rPr lang="en-IN" b="0" i="0" dirty="0">
                <a:solidFill>
                  <a:srgbClr val="474747"/>
                </a:solidFill>
                <a:effectLst/>
                <a:latin typeface="Times New Roman" panose="02020603050405020304" pitchFamily="18" charset="0"/>
                <a:cs typeface="Times New Roman" panose="02020603050405020304" pitchFamily="18" charset="0"/>
              </a:rPr>
              <a:t>he flexibility of both the </a:t>
            </a:r>
            <a:r>
              <a:rPr lang="en-IN" b="0" i="0" dirty="0" err="1">
                <a:solidFill>
                  <a:srgbClr val="474747"/>
                </a:solidFill>
                <a:effectLst/>
                <a:latin typeface="Times New Roman" panose="02020603050405020304" pitchFamily="18" charset="0"/>
                <a:cs typeface="Times New Roman" panose="02020603050405020304" pitchFamily="18" charset="0"/>
              </a:rPr>
              <a:t>kapton</a:t>
            </a:r>
            <a:r>
              <a:rPr lang="en-IN" b="0" i="0" dirty="0">
                <a:solidFill>
                  <a:srgbClr val="474747"/>
                </a:solidFill>
                <a:effectLst/>
                <a:latin typeface="Times New Roman" panose="02020603050405020304" pitchFamily="18" charset="0"/>
                <a:cs typeface="Times New Roman" panose="02020603050405020304" pitchFamily="18" charset="0"/>
              </a:rPr>
              <a:t> substrate and the nanocomposite (PANI/MWCNTs) provides the ability to crumple the antenna paving the way to potential applications for body-worn wireless communications systems</a:t>
            </a:r>
          </a:p>
          <a:p>
            <a:pPr marL="228600" algn="just">
              <a:lnSpc>
                <a:spcPct val="107000"/>
              </a:lnSpc>
              <a:spcAft>
                <a:spcPts val="800"/>
              </a:spcAft>
            </a:pPr>
            <a:r>
              <a:rPr lang="en-IN" sz="1200" b="0" i="1" dirty="0" err="1">
                <a:effectLst/>
                <a:latin typeface="Times New Roman" panose="02020603050405020304" pitchFamily="18" charset="0"/>
                <a:cs typeface="Times New Roman" panose="02020603050405020304" pitchFamily="18" charset="0"/>
              </a:rPr>
              <a:t>Hamouda</a:t>
            </a:r>
            <a:r>
              <a:rPr lang="en-IN" sz="1200" b="0" i="1" dirty="0">
                <a:effectLst/>
                <a:latin typeface="Times New Roman" panose="02020603050405020304" pitchFamily="18" charset="0"/>
                <a:cs typeface="Times New Roman" panose="02020603050405020304" pitchFamily="18" charset="0"/>
              </a:rPr>
              <a:t>, Z., </a:t>
            </a:r>
            <a:r>
              <a:rPr lang="en-IN" sz="1200" b="0" i="1" dirty="0" err="1">
                <a:effectLst/>
                <a:latin typeface="Times New Roman" panose="02020603050405020304" pitchFamily="18" charset="0"/>
                <a:cs typeface="Times New Roman" panose="02020603050405020304" pitchFamily="18" charset="0"/>
              </a:rPr>
              <a:t>Wojkiewicz</a:t>
            </a:r>
            <a:r>
              <a:rPr lang="en-IN" sz="1200" b="0" i="1" dirty="0">
                <a:effectLst/>
                <a:latin typeface="Times New Roman" panose="02020603050405020304" pitchFamily="18" charset="0"/>
                <a:cs typeface="Times New Roman" panose="02020603050405020304" pitchFamily="18" charset="0"/>
              </a:rPr>
              <a:t>, J. </a:t>
            </a:r>
            <a:r>
              <a:rPr lang="en-IN" sz="1200" b="0" i="1" dirty="0" err="1">
                <a:effectLst/>
                <a:latin typeface="Times New Roman" panose="02020603050405020304" pitchFamily="18" charset="0"/>
                <a:cs typeface="Times New Roman" panose="02020603050405020304" pitchFamily="18" charset="0"/>
              </a:rPr>
              <a:t>luc</a:t>
            </a:r>
            <a:r>
              <a:rPr lang="en-IN" sz="1200" b="0" i="1" dirty="0">
                <a:effectLst/>
                <a:latin typeface="Times New Roman" panose="02020603050405020304" pitchFamily="18" charset="0"/>
                <a:cs typeface="Times New Roman" panose="02020603050405020304" pitchFamily="18" charset="0"/>
              </a:rPr>
              <a:t>, </a:t>
            </a:r>
            <a:r>
              <a:rPr lang="en-IN" sz="1200" b="0" i="1" dirty="0" err="1">
                <a:effectLst/>
                <a:latin typeface="Times New Roman" panose="02020603050405020304" pitchFamily="18" charset="0"/>
                <a:cs typeface="Times New Roman" panose="02020603050405020304" pitchFamily="18" charset="0"/>
              </a:rPr>
              <a:t>Pud</a:t>
            </a:r>
            <a:r>
              <a:rPr lang="en-IN" sz="1200" b="0" i="1" dirty="0">
                <a:effectLst/>
                <a:latin typeface="Times New Roman" panose="02020603050405020304" pitchFamily="18" charset="0"/>
                <a:cs typeface="Times New Roman" panose="02020603050405020304" pitchFamily="18" charset="0"/>
              </a:rPr>
              <a:t>, A. A., Kone, L., </a:t>
            </a:r>
            <a:r>
              <a:rPr lang="en-IN" sz="1200" b="0" i="1" dirty="0" err="1">
                <a:effectLst/>
                <a:latin typeface="Times New Roman" panose="02020603050405020304" pitchFamily="18" charset="0"/>
                <a:cs typeface="Times New Roman" panose="02020603050405020304" pitchFamily="18" charset="0"/>
              </a:rPr>
              <a:t>Bergheul</a:t>
            </a:r>
            <a:r>
              <a:rPr lang="en-IN" sz="1200" b="0" i="1" dirty="0">
                <a:effectLst/>
                <a:latin typeface="Times New Roman" panose="02020603050405020304" pitchFamily="18" charset="0"/>
                <a:cs typeface="Times New Roman" panose="02020603050405020304" pitchFamily="18" charset="0"/>
              </a:rPr>
              <a:t>, S., &amp; </a:t>
            </a:r>
            <a:r>
              <a:rPr lang="en-IN" sz="1200" b="0" i="1" dirty="0" err="1">
                <a:effectLst/>
                <a:latin typeface="Times New Roman" panose="02020603050405020304" pitchFamily="18" charset="0"/>
                <a:cs typeface="Times New Roman" panose="02020603050405020304" pitchFamily="18" charset="0"/>
              </a:rPr>
              <a:t>Lasri</a:t>
            </a:r>
            <a:r>
              <a:rPr lang="en-IN" sz="1200" b="0" i="1" dirty="0">
                <a:effectLst/>
                <a:latin typeface="Times New Roman" panose="02020603050405020304" pitchFamily="18" charset="0"/>
                <a:cs typeface="Times New Roman" panose="02020603050405020304" pitchFamily="18" charset="0"/>
              </a:rPr>
              <a:t>, T. (2018). Flexible UWB organic antenna for wearable technologies application. IET Microwaves, Antennas and Propagation, 12(2), 160–166</a:t>
            </a:r>
            <a:r>
              <a:rPr lang="en-IN" sz="1200" b="0" i="0" dirty="0">
                <a:solidFill>
                  <a:srgbClr val="737373"/>
                </a:solidFill>
                <a:effectLst/>
                <a:latin typeface="Times New Roman" panose="02020603050405020304" pitchFamily="18" charset="0"/>
                <a:cs typeface="Times New Roman" panose="02020603050405020304" pitchFamily="18" charset="0"/>
              </a:rPr>
              <a:t>.</a:t>
            </a:r>
            <a:endParaRPr lang="en-US" sz="1200" b="1" dirty="0">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BB8E08E2-DEAC-4801-A2CD-933B2399B8FD}"/>
              </a:ext>
            </a:extLst>
          </p:cNvPr>
          <p:cNvSpPr txBox="1"/>
          <p:nvPr/>
        </p:nvSpPr>
        <p:spPr>
          <a:xfrm>
            <a:off x="2384822" y="528153"/>
            <a:ext cx="8679656" cy="3139321"/>
          </a:xfrm>
          <a:prstGeom prst="rect">
            <a:avLst/>
          </a:prstGeom>
          <a:noFill/>
        </p:spPr>
        <p:txBody>
          <a:bodyPr wrap="square">
            <a:spAutoFit/>
          </a:bodyPr>
          <a:lstStyle/>
          <a:p>
            <a:pPr marL="285750" indent="-285750" algn="just">
              <a:buFont typeface="Arial" panose="020B0604020202020204" pitchFamily="34" charset="0"/>
              <a:buChar char="•"/>
            </a:pPr>
            <a:r>
              <a:rPr lang="en-IN" b="0" i="0" dirty="0">
                <a:solidFill>
                  <a:srgbClr val="474747"/>
                </a:solidFill>
                <a:effectLst/>
                <a:latin typeface="NexusSans"/>
              </a:rPr>
              <a:t> </a:t>
            </a:r>
            <a:r>
              <a:rPr lang="en-IN" b="0" i="0" dirty="0">
                <a:solidFill>
                  <a:srgbClr val="474747"/>
                </a:solidFill>
                <a:effectLst/>
                <a:latin typeface="Times New Roman" panose="02020603050405020304" pitchFamily="18" charset="0"/>
                <a:cs typeface="Times New Roman" panose="02020603050405020304" pitchFamily="18" charset="0"/>
              </a:rPr>
              <a:t>A planar monopole backed with a 2 × 1 array of electromagnetic bandgap (EBG) structures for 2.45 GHz. </a:t>
            </a:r>
          </a:p>
          <a:p>
            <a:pPr marL="285750" indent="-285750" algn="just">
              <a:buFont typeface="Arial" panose="020B0604020202020204" pitchFamily="34" charset="0"/>
              <a:buChar char="•"/>
            </a:pPr>
            <a:r>
              <a:rPr lang="en-IN" b="0" i="0" dirty="0">
                <a:solidFill>
                  <a:srgbClr val="474747"/>
                </a:solidFill>
                <a:effectLst/>
                <a:latin typeface="Times New Roman" panose="02020603050405020304" pitchFamily="18" charset="0"/>
                <a:cs typeface="Times New Roman" panose="02020603050405020304" pitchFamily="18" charset="0"/>
              </a:rPr>
              <a:t>The reflection phase of a single EBG unit cell has been studied and exploited toward efficient radiation of a planar monopole antenna, intended for wearable </a:t>
            </a:r>
            <a:r>
              <a:rPr lang="en-IN" b="0" i="0" dirty="0" err="1">
                <a:solidFill>
                  <a:srgbClr val="474747"/>
                </a:solidFill>
                <a:effectLst/>
                <a:latin typeface="Times New Roman" panose="02020603050405020304" pitchFamily="18" charset="0"/>
                <a:cs typeface="Times New Roman" panose="02020603050405020304" pitchFamily="18" charset="0"/>
              </a:rPr>
              <a:t>applications.The</a:t>
            </a:r>
            <a:r>
              <a:rPr lang="en-IN" b="0" i="0" dirty="0">
                <a:solidFill>
                  <a:srgbClr val="474747"/>
                </a:solidFill>
                <a:effectLst/>
                <a:latin typeface="Times New Roman" panose="02020603050405020304" pitchFamily="18" charset="0"/>
                <a:cs typeface="Times New Roman" panose="02020603050405020304" pitchFamily="18" charset="0"/>
              </a:rPr>
              <a:t> proposed antenna is fabricated on a 68 × 38 × 1.57 mm3 board of semiflexible RT/</a:t>
            </a:r>
            <a:r>
              <a:rPr lang="en-IN" b="0" i="0" dirty="0" err="1">
                <a:solidFill>
                  <a:srgbClr val="474747"/>
                </a:solidFill>
                <a:effectLst/>
                <a:latin typeface="Times New Roman" panose="02020603050405020304" pitchFamily="18" charset="0"/>
                <a:cs typeface="Times New Roman" panose="02020603050405020304" pitchFamily="18" charset="0"/>
              </a:rPr>
              <a:t>duroid</a:t>
            </a:r>
            <a:r>
              <a:rPr lang="en-IN" b="0" i="0" dirty="0">
                <a:solidFill>
                  <a:srgbClr val="474747"/>
                </a:solidFill>
                <a:effectLst/>
                <a:latin typeface="Times New Roman" panose="02020603050405020304" pitchFamily="18" charset="0"/>
                <a:cs typeface="Times New Roman" panose="02020603050405020304" pitchFamily="18" charset="0"/>
              </a:rPr>
              <a:t> 5880 substrate. </a:t>
            </a:r>
            <a:endParaRPr lang="en-IN" dirty="0">
              <a:solidFill>
                <a:srgbClr val="474747"/>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b="0" i="0" dirty="0">
                <a:solidFill>
                  <a:srgbClr val="474747"/>
                </a:solidFill>
                <a:effectLst/>
                <a:latin typeface="Times New Roman" panose="02020603050405020304" pitchFamily="18" charset="0"/>
                <a:cs typeface="Times New Roman" panose="02020603050405020304" pitchFamily="18" charset="0"/>
              </a:rPr>
              <a:t>The reported efficient and robust radiation performance with very low specific absorption rate, compact size, and high gain make the proposed antenna a superior candidate for most wearable applications used for off-body communication.</a:t>
            </a:r>
          </a:p>
          <a:p>
            <a:pPr marL="285750" indent="-285750" algn="just">
              <a:buFont typeface="Arial" panose="020B0604020202020204" pitchFamily="34" charset="0"/>
              <a:buChar char="•"/>
            </a:pPr>
            <a:endParaRPr lang="en-IN" sz="1200" dirty="0">
              <a:solidFill>
                <a:srgbClr val="474747"/>
              </a:solidFill>
              <a:latin typeface="Times New Roman" panose="02020603050405020304" pitchFamily="18" charset="0"/>
              <a:cs typeface="Times New Roman" panose="02020603050405020304" pitchFamily="18" charset="0"/>
            </a:endParaRPr>
          </a:p>
          <a:p>
            <a:pPr algn="just"/>
            <a:r>
              <a:rPr lang="en-IN" sz="1200" i="1" dirty="0">
                <a:latin typeface="Times New Roman" panose="02020603050405020304" pitchFamily="18" charset="0"/>
                <a:cs typeface="Times New Roman" panose="02020603050405020304" pitchFamily="18" charset="0"/>
              </a:rPr>
              <a:t>Abbasi, M. A. B., Nikolaou, S. S., </a:t>
            </a:r>
            <a:r>
              <a:rPr lang="en-IN" sz="1200" i="1" dirty="0" err="1">
                <a:latin typeface="Times New Roman" panose="02020603050405020304" pitchFamily="18" charset="0"/>
                <a:cs typeface="Times New Roman" panose="02020603050405020304" pitchFamily="18" charset="0"/>
              </a:rPr>
              <a:t>Antoniades</a:t>
            </a:r>
            <a:r>
              <a:rPr lang="en-IN" sz="1200" i="1" dirty="0">
                <a:latin typeface="Times New Roman" panose="02020603050405020304" pitchFamily="18" charset="0"/>
                <a:cs typeface="Times New Roman" panose="02020603050405020304" pitchFamily="18" charset="0"/>
              </a:rPr>
              <a:t>, M. A., </a:t>
            </a:r>
            <a:r>
              <a:rPr lang="en-IN" sz="1200" i="1" dirty="0" err="1">
                <a:latin typeface="Times New Roman" panose="02020603050405020304" pitchFamily="18" charset="0"/>
                <a:cs typeface="Times New Roman" panose="02020603050405020304" pitchFamily="18" charset="0"/>
              </a:rPr>
              <a:t>Nikolić</a:t>
            </a:r>
            <a:r>
              <a:rPr lang="en-IN" sz="1200" i="1" dirty="0">
                <a:latin typeface="Times New Roman" panose="02020603050405020304" pitchFamily="18" charset="0"/>
                <a:cs typeface="Times New Roman" panose="02020603050405020304" pitchFamily="18" charset="0"/>
              </a:rPr>
              <a:t> </a:t>
            </a:r>
            <a:r>
              <a:rPr lang="en-IN" sz="1200" i="1" dirty="0" err="1">
                <a:latin typeface="Times New Roman" panose="02020603050405020304" pitchFamily="18" charset="0"/>
                <a:cs typeface="Times New Roman" panose="02020603050405020304" pitchFamily="18" charset="0"/>
              </a:rPr>
              <a:t>Stevanović</a:t>
            </a:r>
            <a:r>
              <a:rPr lang="en-IN" sz="1200" i="1" dirty="0">
                <a:latin typeface="Times New Roman" panose="02020603050405020304" pitchFamily="18" charset="0"/>
                <a:cs typeface="Times New Roman" panose="02020603050405020304" pitchFamily="18" charset="0"/>
              </a:rPr>
              <a:t>, M., &amp; </a:t>
            </a:r>
            <a:r>
              <a:rPr lang="en-IN" sz="1200" i="1" dirty="0" err="1">
                <a:latin typeface="Times New Roman" panose="02020603050405020304" pitchFamily="18" charset="0"/>
                <a:cs typeface="Times New Roman" panose="02020603050405020304" pitchFamily="18" charset="0"/>
              </a:rPr>
              <a:t>Vryonides</a:t>
            </a:r>
            <a:r>
              <a:rPr lang="en-IN" sz="1200" i="1" dirty="0">
                <a:latin typeface="Times New Roman" panose="02020603050405020304" pitchFamily="18" charset="0"/>
                <a:cs typeface="Times New Roman" panose="02020603050405020304" pitchFamily="18" charset="0"/>
              </a:rPr>
              <a:t>, P. (2017). Compact EBG-Backed Planar Monopole for BAN Wearable Applications. IEEE Transactions on Antennas and Propagation, 65(2), 453–463.</a:t>
            </a:r>
          </a:p>
        </p:txBody>
      </p:sp>
    </p:spTree>
    <p:extLst>
      <p:ext uri="{BB962C8B-B14F-4D97-AF65-F5344CB8AC3E}">
        <p14:creationId xmlns:p14="http://schemas.microsoft.com/office/powerpoint/2010/main" val="327380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520E520-8308-4F08-8939-010BE8510B6B}"/>
              </a:ext>
            </a:extLst>
          </p:cNvPr>
          <p:cNvSpPr txBox="1"/>
          <p:nvPr/>
        </p:nvSpPr>
        <p:spPr>
          <a:xfrm>
            <a:off x="285751" y="2639110"/>
            <a:ext cx="7753351" cy="4062651"/>
          </a:xfrm>
          <a:prstGeom prst="rect">
            <a:avLst/>
          </a:prstGeom>
          <a:noFill/>
        </p:spPr>
        <p:txBody>
          <a:bodyPr wrap="square">
            <a:spAutoFit/>
          </a:bodyPr>
          <a:lstStyle/>
          <a:p>
            <a:pPr marL="285750" indent="-285750" algn="just">
              <a:buFont typeface="Wingdings" panose="05000000000000000000" pitchFamily="2" charset="2"/>
              <a:buChar char="q"/>
            </a:pPr>
            <a:r>
              <a:rPr lang="en-IN" sz="1800" b="1" u="none" strike="noStrike" kern="1200" baseline="0" dirty="0">
                <a:solidFill>
                  <a:schemeClr val="dk1"/>
                </a:solidFill>
                <a:latin typeface="Times New Roman" panose="02020603050405020304" pitchFamily="18" charset="0"/>
                <a:cs typeface="Times New Roman" panose="02020603050405020304" pitchFamily="18" charset="0"/>
              </a:rPr>
              <a:t>Miniaturized Dual-Band Circularly Polarized Implantable Antenna for Capsule Endoscopic System</a:t>
            </a:r>
          </a:p>
          <a:p>
            <a:pPr marL="285750" indent="-285750" algn="just">
              <a:buFont typeface="Arial" panose="020B0604020202020204" pitchFamily="34" charset="0"/>
              <a:buChar char="•"/>
            </a:pPr>
            <a:r>
              <a:rPr lang="en-IN" dirty="0">
                <a:solidFill>
                  <a:srgbClr val="474747"/>
                </a:solidFill>
                <a:latin typeface="Times New Roman" panose="02020603050405020304" pitchFamily="18" charset="0"/>
                <a:cs typeface="Times New Roman" panose="02020603050405020304" pitchFamily="18" charset="0"/>
              </a:rPr>
              <a:t>The </a:t>
            </a:r>
            <a:r>
              <a:rPr lang="en-IN" b="0" i="0" dirty="0">
                <a:solidFill>
                  <a:srgbClr val="474747"/>
                </a:solidFill>
                <a:effectLst/>
                <a:latin typeface="Times New Roman" panose="02020603050405020304" pitchFamily="18" charset="0"/>
                <a:cs typeface="Times New Roman" panose="02020603050405020304" pitchFamily="18" charset="0"/>
              </a:rPr>
              <a:t>study proposes a miniaturized dual-band antenna with a circular-polarization characteristic for a wireless-capsule endoscopic system operating in the industrial, scientific, and medical bands: 915 and 2450 </a:t>
            </a:r>
            <a:r>
              <a:rPr lang="en-IN" b="0" i="0" dirty="0" err="1">
                <a:solidFill>
                  <a:srgbClr val="474747"/>
                </a:solidFill>
                <a:effectLst/>
                <a:latin typeface="Times New Roman" panose="02020603050405020304" pitchFamily="18" charset="0"/>
                <a:cs typeface="Times New Roman" panose="02020603050405020304" pitchFamily="18" charset="0"/>
              </a:rPr>
              <a:t>MHz.</a:t>
            </a:r>
            <a:r>
              <a:rPr lang="en-IN" b="0" i="0" dirty="0">
                <a:solidFill>
                  <a:srgbClr val="474747"/>
                </a:solidFill>
                <a:effectLst/>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IN" b="0" i="0" dirty="0">
                <a:solidFill>
                  <a:srgbClr val="474747"/>
                </a:solidFill>
                <a:effectLst/>
                <a:latin typeface="Times New Roman" panose="02020603050405020304" pitchFamily="18" charset="0"/>
                <a:cs typeface="Times New Roman" panose="02020603050405020304" pitchFamily="18" charset="0"/>
              </a:rPr>
              <a:t>The proposed capsule device is intended for deep-tissue implantation with the standard dimensions of 26×11 mm2. </a:t>
            </a:r>
          </a:p>
          <a:p>
            <a:pPr marL="285750" indent="-285750" algn="just">
              <a:buFont typeface="Arial" panose="020B0604020202020204" pitchFamily="34" charset="0"/>
              <a:buChar char="•"/>
            </a:pPr>
            <a:r>
              <a:rPr lang="en-IN" b="0" i="0" dirty="0">
                <a:solidFill>
                  <a:srgbClr val="474747"/>
                </a:solidFill>
                <a:effectLst/>
                <a:latin typeface="Times New Roman" panose="02020603050405020304" pitchFamily="18" charset="0"/>
                <a:cs typeface="Times New Roman" panose="02020603050405020304" pitchFamily="18" charset="0"/>
              </a:rPr>
              <a:t>The circularly polarized radiator attains the AR bandwidths (BWs) of 33.0% and 8.67% and the measured-10 dB impedance BWs of 13.63% and 6.28% at 915 and 2450 MHz, respectively. </a:t>
            </a:r>
          </a:p>
          <a:p>
            <a:pPr marL="285750" indent="-285750" algn="just">
              <a:buFont typeface="Arial" panose="020B0604020202020204" pitchFamily="34" charset="0"/>
              <a:buChar char="•"/>
            </a:pPr>
            <a:r>
              <a:rPr lang="en-IN" b="0" i="0" dirty="0">
                <a:solidFill>
                  <a:srgbClr val="474747"/>
                </a:solidFill>
                <a:effectLst/>
                <a:latin typeface="Times New Roman" panose="02020603050405020304" pitchFamily="18" charset="0"/>
                <a:cs typeface="Times New Roman" panose="02020603050405020304" pitchFamily="18" charset="0"/>
              </a:rPr>
              <a:t>Due to the AR BW, impedance BW, and ease of fabrication, the proposed antenna system is a suitable candidate for use in endoscopic applications.</a:t>
            </a:r>
          </a:p>
          <a:p>
            <a:pPr marL="285750" indent="-285750" algn="just">
              <a:buFont typeface="Arial" panose="020B0604020202020204" pitchFamily="34" charset="0"/>
              <a:buChar char="•"/>
            </a:pPr>
            <a:endParaRPr lang="en-IN" b="0" i="0" dirty="0">
              <a:solidFill>
                <a:srgbClr val="474747"/>
              </a:solidFill>
              <a:effectLst/>
              <a:latin typeface="Times New Roman" panose="02020603050405020304" pitchFamily="18" charset="0"/>
              <a:cs typeface="Times New Roman" panose="02020603050405020304" pitchFamily="18" charset="0"/>
            </a:endParaRPr>
          </a:p>
          <a:p>
            <a:pPr algn="just"/>
            <a:r>
              <a:rPr lang="en-IN" sz="1200" b="0" i="1" dirty="0">
                <a:effectLst/>
                <a:latin typeface="Times New Roman" panose="02020603050405020304" pitchFamily="18" charset="0"/>
                <a:cs typeface="Times New Roman" panose="02020603050405020304" pitchFamily="18" charset="0"/>
              </a:rPr>
              <a:t>Hayat, S., Shah, S. A. A., &amp; </a:t>
            </a:r>
            <a:r>
              <a:rPr lang="en-IN" sz="1200" b="0" i="1" dirty="0" err="1">
                <a:effectLst/>
                <a:latin typeface="Times New Roman" panose="02020603050405020304" pitchFamily="18" charset="0"/>
                <a:cs typeface="Times New Roman" panose="02020603050405020304" pitchFamily="18" charset="0"/>
              </a:rPr>
              <a:t>Yoo</a:t>
            </a:r>
            <a:r>
              <a:rPr lang="en-IN" sz="1200" b="0" i="1" dirty="0">
                <a:effectLst/>
                <a:latin typeface="Times New Roman" panose="02020603050405020304" pitchFamily="18" charset="0"/>
                <a:cs typeface="Times New Roman" panose="02020603050405020304" pitchFamily="18" charset="0"/>
              </a:rPr>
              <a:t>, H. (2021). Miniaturized Dual-Band Circularly Polarized Implantable Antenna for Capsule Endoscopic System. IEEE Transactions on Antennas and Propagation, 69(4), 1885–1895.</a:t>
            </a:r>
            <a:endParaRPr lang="en-IN" sz="1200" b="1" i="1" u="none" strike="noStrike" kern="1200" baseline="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D5F54938-E4AA-42C0-A5FE-E46662CC2751}"/>
              </a:ext>
            </a:extLst>
          </p:cNvPr>
          <p:cNvPicPr>
            <a:picLocks noChangeAspect="1"/>
          </p:cNvPicPr>
          <p:nvPr/>
        </p:nvPicPr>
        <p:blipFill>
          <a:blip r:embed="rId2"/>
          <a:stretch>
            <a:fillRect/>
          </a:stretch>
        </p:blipFill>
        <p:spPr>
          <a:xfrm>
            <a:off x="2428876" y="334060"/>
            <a:ext cx="3785174" cy="2123390"/>
          </a:xfrm>
          <a:prstGeom prst="rect">
            <a:avLst/>
          </a:prstGeom>
        </p:spPr>
      </p:pic>
      <p:sp>
        <p:nvSpPr>
          <p:cNvPr id="5" name="Title 1">
            <a:extLst>
              <a:ext uri="{FF2B5EF4-FFF2-40B4-BE49-F238E27FC236}">
                <a16:creationId xmlns:a16="http://schemas.microsoft.com/office/drawing/2014/main" xmlns="" id="{DFE789D5-E2C4-4D9D-87AD-5B6830769BDE}"/>
              </a:ext>
            </a:extLst>
          </p:cNvPr>
          <p:cNvSpPr txBox="1">
            <a:spLocks/>
          </p:cNvSpPr>
          <p:nvPr/>
        </p:nvSpPr>
        <p:spPr>
          <a:xfrm>
            <a:off x="8039102" y="334060"/>
            <a:ext cx="3204394" cy="4244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00B050"/>
                </a:solidFill>
                <a:latin typeface="Times New Roman" panose="02020603050405020304" pitchFamily="18" charset="0"/>
                <a:cs typeface="Times New Roman" panose="02020603050405020304" pitchFamily="18" charset="0"/>
              </a:rPr>
              <a:t>CHALLENGES</a:t>
            </a:r>
            <a:endParaRPr lang="en-IN" sz="1800" b="1" dirty="0">
              <a:solidFill>
                <a:srgbClr val="00B05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C2BF8AE9-F33D-4E11-A4D1-4EF4A3CB494E}"/>
              </a:ext>
            </a:extLst>
          </p:cNvPr>
          <p:cNvSpPr txBox="1"/>
          <p:nvPr/>
        </p:nvSpPr>
        <p:spPr>
          <a:xfrm>
            <a:off x="8020049" y="940162"/>
            <a:ext cx="3486150" cy="2308324"/>
          </a:xfrm>
          <a:prstGeom prst="rect">
            <a:avLst/>
          </a:prstGeom>
          <a:noFill/>
        </p:spPr>
        <p:txBody>
          <a:bodyPr wrap="square">
            <a:spAutoFit/>
          </a:bodyPr>
          <a:lstStyle/>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Multipath fading.</a:t>
            </a:r>
          </a:p>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Compact and flexibility </a:t>
            </a:r>
            <a:r>
              <a:rPr lang="en-US" sz="1800" dirty="0">
                <a:solidFill>
                  <a:srgbClr val="FF0000"/>
                </a:solidFill>
                <a:latin typeface="Times New Roman" panose="02020603050405020304" pitchFamily="18" charset="0"/>
                <a:cs typeface="Times New Roman" panose="02020603050405020304" pitchFamily="18" charset="0"/>
              </a:rPr>
              <a:t>- conformal surfaces.</a:t>
            </a:r>
          </a:p>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Suppression of </a:t>
            </a:r>
            <a:r>
              <a:rPr lang="en-US" sz="1800" dirty="0">
                <a:solidFill>
                  <a:srgbClr val="00B050"/>
                </a:solidFill>
                <a:latin typeface="Times New Roman" panose="02020603050405020304" pitchFamily="18" charset="0"/>
                <a:cs typeface="Times New Roman" panose="02020603050405020304" pitchFamily="18" charset="0"/>
              </a:rPr>
              <a:t>mutual coupling </a:t>
            </a:r>
            <a:r>
              <a:rPr lang="en-US" sz="1800" dirty="0">
                <a:latin typeface="Times New Roman" panose="02020603050405020304" pitchFamily="18" charset="0"/>
                <a:cs typeface="Times New Roman" panose="02020603050405020304" pitchFamily="18" charset="0"/>
              </a:rPr>
              <a:t>between antennas.</a:t>
            </a:r>
          </a:p>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Substrate selection.</a:t>
            </a:r>
          </a:p>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Suppression of  </a:t>
            </a:r>
            <a:r>
              <a:rPr lang="en-US" sz="1800" dirty="0">
                <a:solidFill>
                  <a:srgbClr val="00B0F0"/>
                </a:solidFill>
                <a:latin typeface="Times New Roman" panose="02020603050405020304" pitchFamily="18" charset="0"/>
                <a:cs typeface="Times New Roman" panose="02020603050405020304" pitchFamily="18" charset="0"/>
              </a:rPr>
              <a:t>back body radiation and detuning effects</a:t>
            </a:r>
            <a:r>
              <a:rPr lang="en-US" sz="1800" dirty="0">
                <a:latin typeface="Times New Roman" panose="02020603050405020304" pitchFamily="18" charset="0"/>
                <a:cs typeface="Times New Roman" panose="02020603050405020304" pitchFamily="18" charset="0"/>
              </a:rPr>
              <a:t>.</a:t>
            </a:r>
          </a:p>
        </p:txBody>
      </p:sp>
      <p:pic>
        <p:nvPicPr>
          <p:cNvPr id="8" name="Picture 10" descr="Conformal Parametrizations of Surfaces | DDG2016">
            <a:extLst>
              <a:ext uri="{FF2B5EF4-FFF2-40B4-BE49-F238E27FC236}">
                <a16:creationId xmlns:a16="http://schemas.microsoft.com/office/drawing/2014/main" xmlns="" id="{4E39D489-0D7A-4B15-B61E-A0DC635341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0364" y="3609515"/>
            <a:ext cx="2593132" cy="255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988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6FA0CA1-0E4A-474E-8A6E-2E930D422FCE}"/>
              </a:ext>
            </a:extLst>
          </p:cNvPr>
          <p:cNvSpPr txBox="1"/>
          <p:nvPr/>
        </p:nvSpPr>
        <p:spPr>
          <a:xfrm>
            <a:off x="581025" y="419099"/>
            <a:ext cx="219075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REFERENCES</a:t>
            </a:r>
            <a:endParaRPr lang="en-IN" sz="2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1427FD4-3146-4E88-879C-D1B4E1CD6482}"/>
              </a:ext>
            </a:extLst>
          </p:cNvPr>
          <p:cNvSpPr txBox="1">
            <a:spLocks/>
          </p:cNvSpPr>
          <p:nvPr/>
        </p:nvSpPr>
        <p:spPr>
          <a:xfrm>
            <a:off x="270870" y="795646"/>
            <a:ext cx="11121029" cy="43859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t"/>
            <a:r>
              <a:rPr lang="en-IN" sz="1600" dirty="0">
                <a:latin typeface="Times New Roman" panose="02020603050405020304" pitchFamily="18" charset="0"/>
                <a:cs typeface="Times New Roman" panose="02020603050405020304" pitchFamily="18" charset="0"/>
              </a:rPr>
              <a:t>Saurav, K., </a:t>
            </a:r>
            <a:r>
              <a:rPr lang="en-IN" sz="1600" dirty="0" err="1">
                <a:latin typeface="Times New Roman" panose="02020603050405020304" pitchFamily="18" charset="0"/>
                <a:cs typeface="Times New Roman" panose="02020603050405020304" pitchFamily="18" charset="0"/>
              </a:rPr>
              <a:t>Mallat</a:t>
            </a:r>
            <a:r>
              <a:rPr lang="en-IN" sz="1600" dirty="0">
                <a:latin typeface="Times New Roman" panose="02020603050405020304" pitchFamily="18" charset="0"/>
                <a:cs typeface="Times New Roman" panose="02020603050405020304" pitchFamily="18" charset="0"/>
              </a:rPr>
              <a:t>, N. K., &amp; </a:t>
            </a:r>
            <a:r>
              <a:rPr lang="en-IN" sz="1600" dirty="0" err="1">
                <a:latin typeface="Times New Roman" panose="02020603050405020304" pitchFamily="18" charset="0"/>
                <a:cs typeface="Times New Roman" panose="02020603050405020304" pitchFamily="18" charset="0"/>
              </a:rPr>
              <a:t>Antar</a:t>
            </a:r>
            <a:r>
              <a:rPr lang="en-IN" sz="1600" dirty="0">
                <a:latin typeface="Times New Roman" panose="02020603050405020304" pitchFamily="18" charset="0"/>
                <a:cs typeface="Times New Roman" panose="02020603050405020304" pitchFamily="18" charset="0"/>
              </a:rPr>
              <a:t>, Y. M. M. (2018). A Three-Port Polarization and Pattern Diversity Ring Antenna. IEEE Antennas and Wireless Propagation Letters, 17(7), 1324–1328.</a:t>
            </a:r>
          </a:p>
          <a:p>
            <a:pPr algn="just" fontAlgn="t"/>
            <a:r>
              <a:rPr lang="en-IN" sz="1600" dirty="0">
                <a:latin typeface="Times New Roman" panose="02020603050405020304" pitchFamily="18" charset="0"/>
                <a:cs typeface="Times New Roman" panose="02020603050405020304" pitchFamily="18" charset="0"/>
              </a:rPr>
              <a:t>Hazarika B, </a:t>
            </a:r>
            <a:r>
              <a:rPr lang="en-IN" sz="1600" dirty="0" err="1">
                <a:latin typeface="Times New Roman" panose="02020603050405020304" pitchFamily="18" charset="0"/>
                <a:cs typeface="Times New Roman" panose="02020603050405020304" pitchFamily="18" charset="0"/>
              </a:rPr>
              <a:t>Basu</a:t>
            </a:r>
            <a:r>
              <a:rPr lang="en-IN" sz="1600" dirty="0">
                <a:latin typeface="Times New Roman" panose="02020603050405020304" pitchFamily="18" charset="0"/>
                <a:cs typeface="Times New Roman" panose="02020603050405020304" pitchFamily="18" charset="0"/>
              </a:rPr>
              <a:t> B, Nandi A. An artificial magnetic conductor-backed monopole antenna to obtain high gain, conformability, and lower specific absorption rate for WBAN applications. Int J RF </a:t>
            </a:r>
            <a:r>
              <a:rPr lang="en-IN" sz="1600" dirty="0" err="1">
                <a:latin typeface="Times New Roman" panose="02020603050405020304" pitchFamily="18" charset="0"/>
                <a:cs typeface="Times New Roman" panose="02020603050405020304" pitchFamily="18" charset="0"/>
              </a:rPr>
              <a:t>Microw</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Comput</a:t>
            </a:r>
            <a:r>
              <a:rPr lang="en-IN" sz="1600" dirty="0">
                <a:latin typeface="Times New Roman" panose="02020603050405020304" pitchFamily="18" charset="0"/>
                <a:cs typeface="Times New Roman" panose="02020603050405020304" pitchFamily="18" charset="0"/>
              </a:rPr>
              <a:t> Aided Eng. 2020;e22441.</a:t>
            </a:r>
          </a:p>
          <a:p>
            <a:pPr algn="just" fontAlgn="t"/>
            <a:r>
              <a:rPr lang="en-IN" sz="1600" dirty="0" err="1">
                <a:latin typeface="Times New Roman" panose="02020603050405020304" pitchFamily="18" charset="0"/>
                <a:cs typeface="Times New Roman" panose="02020603050405020304" pitchFamily="18" charset="0"/>
              </a:rPr>
              <a:t>Alqadami</a:t>
            </a:r>
            <a:r>
              <a:rPr lang="en-IN" sz="1600" dirty="0">
                <a:latin typeface="Times New Roman" panose="02020603050405020304" pitchFamily="18" charset="0"/>
                <a:cs typeface="Times New Roman" panose="02020603050405020304" pitchFamily="18" charset="0"/>
              </a:rPr>
              <a:t>, A. S. M., </a:t>
            </a:r>
            <a:r>
              <a:rPr lang="en-IN" sz="1600" dirty="0" err="1">
                <a:latin typeface="Times New Roman" panose="02020603050405020304" pitchFamily="18" charset="0"/>
                <a:cs typeface="Times New Roman" panose="02020603050405020304" pitchFamily="18" charset="0"/>
              </a:rPr>
              <a:t>Bialkowski</a:t>
            </a:r>
            <a:r>
              <a:rPr lang="en-IN" sz="1600" dirty="0">
                <a:latin typeface="Times New Roman" panose="02020603050405020304" pitchFamily="18" charset="0"/>
                <a:cs typeface="Times New Roman" panose="02020603050405020304" pitchFamily="18" charset="0"/>
              </a:rPr>
              <a:t>, K. S., </a:t>
            </a:r>
            <a:r>
              <a:rPr lang="en-IN" sz="1600" dirty="0" err="1">
                <a:latin typeface="Times New Roman" panose="02020603050405020304" pitchFamily="18" charset="0"/>
                <a:cs typeface="Times New Roman" panose="02020603050405020304" pitchFamily="18" charset="0"/>
              </a:rPr>
              <a:t>Mobashsher</a:t>
            </a:r>
            <a:r>
              <a:rPr lang="en-IN" sz="1600" dirty="0">
                <a:latin typeface="Times New Roman" panose="02020603050405020304" pitchFamily="18" charset="0"/>
                <a:cs typeface="Times New Roman" panose="02020603050405020304" pitchFamily="18" charset="0"/>
              </a:rPr>
              <a:t>, A. T., &amp; Abbosh, A. M. (2019). Wearable Electromagnetic Head Imaging System Using Flexible Wideband Antenna Array Based on Polymer Technology for Brain Stroke Diagnosis. IEEE Transactions on Biomedical Circuits &amp; Systems, 13(1), 124–134.</a:t>
            </a:r>
          </a:p>
          <a:p>
            <a:pPr algn="just" fontAlgn="t"/>
            <a:r>
              <a:rPr lang="en-IN" sz="1600" dirty="0" err="1">
                <a:latin typeface="Times New Roman" panose="02020603050405020304" pitchFamily="18" charset="0"/>
                <a:cs typeface="Times New Roman" panose="02020603050405020304" pitchFamily="18" charset="0"/>
              </a:rPr>
              <a:t>Hamouda</a:t>
            </a:r>
            <a:r>
              <a:rPr lang="en-IN" sz="1600" dirty="0">
                <a:latin typeface="Times New Roman" panose="02020603050405020304" pitchFamily="18" charset="0"/>
                <a:cs typeface="Times New Roman" panose="02020603050405020304" pitchFamily="18" charset="0"/>
              </a:rPr>
              <a:t>, Z., </a:t>
            </a:r>
            <a:r>
              <a:rPr lang="en-IN" sz="1600" dirty="0" err="1">
                <a:latin typeface="Times New Roman" panose="02020603050405020304" pitchFamily="18" charset="0"/>
                <a:cs typeface="Times New Roman" panose="02020603050405020304" pitchFamily="18" charset="0"/>
              </a:rPr>
              <a:t>Wojkiewicz</a:t>
            </a:r>
            <a:r>
              <a:rPr lang="en-IN" sz="1600" dirty="0">
                <a:latin typeface="Times New Roman" panose="02020603050405020304" pitchFamily="18" charset="0"/>
                <a:cs typeface="Times New Roman" panose="02020603050405020304" pitchFamily="18" charset="0"/>
              </a:rPr>
              <a:t>, J. </a:t>
            </a:r>
            <a:r>
              <a:rPr lang="en-IN" sz="1600" dirty="0" err="1">
                <a:latin typeface="Times New Roman" panose="02020603050405020304" pitchFamily="18" charset="0"/>
                <a:cs typeface="Times New Roman" panose="02020603050405020304" pitchFamily="18" charset="0"/>
              </a:rPr>
              <a:t>luc</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Pud</a:t>
            </a:r>
            <a:r>
              <a:rPr lang="en-IN" sz="1600" dirty="0">
                <a:latin typeface="Times New Roman" panose="02020603050405020304" pitchFamily="18" charset="0"/>
                <a:cs typeface="Times New Roman" panose="02020603050405020304" pitchFamily="18" charset="0"/>
              </a:rPr>
              <a:t>, A. A., Kone, L., </a:t>
            </a:r>
            <a:r>
              <a:rPr lang="en-IN" sz="1600" dirty="0" err="1">
                <a:latin typeface="Times New Roman" panose="02020603050405020304" pitchFamily="18" charset="0"/>
                <a:cs typeface="Times New Roman" panose="02020603050405020304" pitchFamily="18" charset="0"/>
              </a:rPr>
              <a:t>Bergheul</a:t>
            </a:r>
            <a:r>
              <a:rPr lang="en-IN" sz="1600" dirty="0">
                <a:latin typeface="Times New Roman" panose="02020603050405020304" pitchFamily="18" charset="0"/>
                <a:cs typeface="Times New Roman" panose="02020603050405020304" pitchFamily="18" charset="0"/>
              </a:rPr>
              <a:t>, S., &amp; </a:t>
            </a:r>
            <a:r>
              <a:rPr lang="en-IN" sz="1600" dirty="0" err="1">
                <a:latin typeface="Times New Roman" panose="02020603050405020304" pitchFamily="18" charset="0"/>
                <a:cs typeface="Times New Roman" panose="02020603050405020304" pitchFamily="18" charset="0"/>
              </a:rPr>
              <a:t>Lasri</a:t>
            </a:r>
            <a:r>
              <a:rPr lang="en-IN" sz="1600" dirty="0">
                <a:latin typeface="Times New Roman" panose="02020603050405020304" pitchFamily="18" charset="0"/>
                <a:cs typeface="Times New Roman" panose="02020603050405020304" pitchFamily="18" charset="0"/>
              </a:rPr>
              <a:t>, T. (2018). Flexible UWB organic antenna for wearable technologies application. IET Microwaves, Antennas and Propagation, 12(2), 160–166.</a:t>
            </a:r>
          </a:p>
          <a:p>
            <a:pPr algn="just" fontAlgn="t"/>
            <a:r>
              <a:rPr lang="en-IN" sz="1600" dirty="0" err="1">
                <a:latin typeface="Times New Roman" panose="02020603050405020304" pitchFamily="18" charset="0"/>
                <a:cs typeface="Times New Roman" panose="02020603050405020304" pitchFamily="18" charset="0"/>
              </a:rPr>
              <a:t>Palaniswamy</a:t>
            </a:r>
            <a:r>
              <a:rPr lang="en-IN" sz="1600" dirty="0">
                <a:latin typeface="Times New Roman" panose="02020603050405020304" pitchFamily="18" charset="0"/>
                <a:cs typeface="Times New Roman" panose="02020603050405020304" pitchFamily="18" charset="0"/>
              </a:rPr>
              <a:t>, S. K., Selvam, Y. P., </a:t>
            </a:r>
            <a:r>
              <a:rPr lang="en-IN" sz="1600" dirty="0" err="1">
                <a:latin typeface="Times New Roman" panose="02020603050405020304" pitchFamily="18" charset="0"/>
                <a:cs typeface="Times New Roman" panose="02020603050405020304" pitchFamily="18" charset="0"/>
              </a:rPr>
              <a:t>Alsath</a:t>
            </a:r>
            <a:r>
              <a:rPr lang="en-IN" sz="1600" dirty="0">
                <a:latin typeface="Times New Roman" panose="02020603050405020304" pitchFamily="18" charset="0"/>
                <a:cs typeface="Times New Roman" panose="02020603050405020304" pitchFamily="18" charset="0"/>
              </a:rPr>
              <a:t>, M. G. N., </a:t>
            </a:r>
            <a:r>
              <a:rPr lang="en-IN" sz="1600" dirty="0" err="1">
                <a:latin typeface="Times New Roman" panose="02020603050405020304" pitchFamily="18" charset="0"/>
                <a:cs typeface="Times New Roman" panose="02020603050405020304" pitchFamily="18" charset="0"/>
              </a:rPr>
              <a:t>Kanagasabai</a:t>
            </a:r>
            <a:r>
              <a:rPr lang="en-IN" sz="1600" dirty="0">
                <a:latin typeface="Times New Roman" panose="02020603050405020304" pitchFamily="18" charset="0"/>
                <a:cs typeface="Times New Roman" panose="02020603050405020304" pitchFamily="18" charset="0"/>
              </a:rPr>
              <a:t>, M., </a:t>
            </a:r>
            <a:r>
              <a:rPr lang="en-IN" sz="1600" dirty="0" err="1">
                <a:latin typeface="Times New Roman" panose="02020603050405020304" pitchFamily="18" charset="0"/>
                <a:cs typeface="Times New Roman" panose="02020603050405020304" pitchFamily="18" charset="0"/>
              </a:rPr>
              <a:t>Kingsly</a:t>
            </a:r>
            <a:r>
              <a:rPr lang="en-IN" sz="1600" dirty="0">
                <a:latin typeface="Times New Roman" panose="02020603050405020304" pitchFamily="18" charset="0"/>
                <a:cs typeface="Times New Roman" panose="02020603050405020304" pitchFamily="18" charset="0"/>
              </a:rPr>
              <a:t>, S., &amp; </a:t>
            </a:r>
            <a:r>
              <a:rPr lang="en-IN" sz="1600" dirty="0" err="1">
                <a:latin typeface="Times New Roman" panose="02020603050405020304" pitchFamily="18" charset="0"/>
                <a:cs typeface="Times New Roman" panose="02020603050405020304" pitchFamily="18" charset="0"/>
              </a:rPr>
              <a:t>Subbaraj</a:t>
            </a:r>
            <a:r>
              <a:rPr lang="en-IN" sz="1600" dirty="0">
                <a:latin typeface="Times New Roman" panose="02020603050405020304" pitchFamily="18" charset="0"/>
                <a:cs typeface="Times New Roman" panose="02020603050405020304" pitchFamily="18" charset="0"/>
              </a:rPr>
              <a:t>, S. (2017). 3-D Eight-Port Ultrawideband Antenna Array for Diversity Applications. IEEE Antennas and Wireless Propagation Letters, 16, 569–572.</a:t>
            </a:r>
          </a:p>
          <a:p>
            <a:pPr algn="just" fontAlgn="t"/>
            <a:r>
              <a:rPr lang="en-IN" sz="1600" dirty="0">
                <a:latin typeface="Times New Roman" panose="02020603050405020304" pitchFamily="18" charset="0"/>
                <a:cs typeface="Times New Roman" panose="02020603050405020304" pitchFamily="18" charset="0"/>
              </a:rPr>
              <a:t>Susila, M., Rao, T. R., </a:t>
            </a:r>
            <a:r>
              <a:rPr lang="en-IN" sz="1600" dirty="0" err="1">
                <a:latin typeface="Times New Roman" panose="02020603050405020304" pitchFamily="18" charset="0"/>
                <a:cs typeface="Times New Roman" panose="02020603050405020304" pitchFamily="18" charset="0"/>
              </a:rPr>
              <a:t>Varshini</a:t>
            </a:r>
            <a:r>
              <a:rPr lang="en-IN" sz="1600" dirty="0">
                <a:latin typeface="Times New Roman" panose="02020603050405020304" pitchFamily="18" charset="0"/>
                <a:cs typeface="Times New Roman" panose="02020603050405020304" pitchFamily="18" charset="0"/>
              </a:rPr>
              <a:t>, K., Kumar, P. S., &amp; </a:t>
            </a:r>
            <a:r>
              <a:rPr lang="en-IN" sz="1600" dirty="0" err="1">
                <a:latin typeface="Times New Roman" panose="02020603050405020304" pitchFamily="18" charset="0"/>
                <a:cs typeface="Times New Roman" panose="02020603050405020304" pitchFamily="18" charset="0"/>
              </a:rPr>
              <a:t>Pushpalatha</a:t>
            </a:r>
            <a:r>
              <a:rPr lang="en-IN" sz="1600" dirty="0">
                <a:latin typeface="Times New Roman" panose="02020603050405020304" pitchFamily="18" charset="0"/>
                <a:cs typeface="Times New Roman" panose="02020603050405020304" pitchFamily="18" charset="0"/>
              </a:rPr>
              <a:t>, M. (2019). Investigations of specific absorption rate and temperature variations for an </a:t>
            </a:r>
            <a:r>
              <a:rPr lang="en-IN" sz="1600" dirty="0" err="1">
                <a:latin typeface="Times New Roman" panose="02020603050405020304" pitchFamily="18" charset="0"/>
                <a:cs typeface="Times New Roman" panose="02020603050405020304" pitchFamily="18" charset="0"/>
              </a:rPr>
              <a:t>uwb</a:t>
            </a:r>
            <a:r>
              <a:rPr lang="en-IN" sz="1600" dirty="0">
                <a:latin typeface="Times New Roman" panose="02020603050405020304" pitchFamily="18" charset="0"/>
                <a:cs typeface="Times New Roman" panose="02020603050405020304" pitchFamily="18" charset="0"/>
              </a:rPr>
              <a:t> antenna for wireless applications. Progress In Electromagnetics Research M, 78, 83–92.</a:t>
            </a:r>
          </a:p>
          <a:p>
            <a:pPr algn="just" fontAlgn="t"/>
            <a:r>
              <a:rPr lang="en-IN" sz="1600" dirty="0">
                <a:latin typeface="Times New Roman" panose="02020603050405020304" pitchFamily="18" charset="0"/>
                <a:cs typeface="Times New Roman" panose="02020603050405020304" pitchFamily="18" charset="0"/>
              </a:rPr>
              <a:t>Rizwan, M., Khan, M. W. A., </a:t>
            </a:r>
            <a:r>
              <a:rPr lang="en-IN" sz="1600" dirty="0" err="1">
                <a:latin typeface="Times New Roman" panose="02020603050405020304" pitchFamily="18" charset="0"/>
                <a:cs typeface="Times New Roman" panose="02020603050405020304" pitchFamily="18" charset="0"/>
              </a:rPr>
              <a:t>Sydanheimo</a:t>
            </a:r>
            <a:r>
              <a:rPr lang="en-IN" sz="1600" dirty="0">
                <a:latin typeface="Times New Roman" panose="02020603050405020304" pitchFamily="18" charset="0"/>
                <a:cs typeface="Times New Roman" panose="02020603050405020304" pitchFamily="18" charset="0"/>
              </a:rPr>
              <a:t>, L., </a:t>
            </a:r>
            <a:r>
              <a:rPr lang="en-IN" sz="1600" dirty="0" err="1">
                <a:latin typeface="Times New Roman" panose="02020603050405020304" pitchFamily="18" charset="0"/>
                <a:cs typeface="Times New Roman" panose="02020603050405020304" pitchFamily="18" charset="0"/>
              </a:rPr>
              <a:t>Virkki</a:t>
            </a:r>
            <a:r>
              <a:rPr lang="en-IN" sz="1600" dirty="0">
                <a:latin typeface="Times New Roman" panose="02020603050405020304" pitchFamily="18" charset="0"/>
                <a:cs typeface="Times New Roman" panose="02020603050405020304" pitchFamily="18" charset="0"/>
              </a:rPr>
              <a:t>, J., &amp; </a:t>
            </a:r>
            <a:r>
              <a:rPr lang="en-IN" sz="1600" dirty="0" err="1">
                <a:latin typeface="Times New Roman" panose="02020603050405020304" pitchFamily="18" charset="0"/>
                <a:cs typeface="Times New Roman" panose="02020603050405020304" pitchFamily="18" charset="0"/>
              </a:rPr>
              <a:t>Ukkonen</a:t>
            </a:r>
            <a:r>
              <a:rPr lang="en-IN" sz="1600" dirty="0">
                <a:latin typeface="Times New Roman" panose="02020603050405020304" pitchFamily="18" charset="0"/>
                <a:cs typeface="Times New Roman" panose="02020603050405020304" pitchFamily="18" charset="0"/>
              </a:rPr>
              <a:t>, L. (2017). Flexible and Stretchable Brush-Painted Wearable Antenna on a Three-Dimensional (3-D) Printed Substrate. IEEE Antennas and Wireless Propagation Letters, 16, 3108–3112.</a:t>
            </a:r>
          </a:p>
          <a:p>
            <a:pPr algn="just" fontAlgn="t"/>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Jun, S. Y., </a:t>
            </a:r>
            <a:r>
              <a:rPr lang="en-US" sz="16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Elibiary</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 Sanz-</a:t>
            </a:r>
            <a:r>
              <a:rPr lang="en-US" sz="16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Izquierdo</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B., Winchester, L., Bird, D., &amp; </a:t>
            </a:r>
            <a:r>
              <a:rPr lang="en-US" sz="16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McCleland</a:t>
            </a:r>
            <a:r>
              <a:rPr lang="en-US"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 (2018). IEEE Transactions on Components, Packaging and Manufacturing Technology, 8(12), 2227–2235.</a:t>
            </a:r>
          </a:p>
          <a:p>
            <a:pPr algn="just"/>
            <a:r>
              <a:rPr lang="en-GB" sz="1600" dirty="0">
                <a:latin typeface="Times New Roman" panose="02020603050405020304" pitchFamily="18" charset="0"/>
                <a:cs typeface="Times New Roman" panose="02020603050405020304" pitchFamily="18" charset="0"/>
              </a:rPr>
              <a:t>P. S. Taylor and J. C. Batchelor, “Finger-worn UHF far-field RFID tag antenna,” </a:t>
            </a:r>
            <a:r>
              <a:rPr lang="en-GB" sz="1600" i="1" dirty="0">
                <a:latin typeface="Times New Roman" panose="02020603050405020304" pitchFamily="18" charset="0"/>
                <a:cs typeface="Times New Roman" panose="02020603050405020304" pitchFamily="18" charset="0"/>
              </a:rPr>
              <a:t>IEEE Antennas and Wireless Propagation Letters</a:t>
            </a:r>
            <a:r>
              <a:rPr lang="en-GB" sz="1600" dirty="0">
                <a:latin typeface="Times New Roman" panose="02020603050405020304" pitchFamily="18" charset="0"/>
                <a:cs typeface="Times New Roman" panose="02020603050405020304" pitchFamily="18" charset="0"/>
              </a:rPr>
              <a:t>, vol. 18, no. 12, pp. 2513-2517, 2019.</a:t>
            </a:r>
          </a:p>
          <a:p>
            <a:pPr algn="just"/>
            <a:r>
              <a:rPr lang="en-IN" sz="1600" dirty="0">
                <a:latin typeface="Times New Roman" panose="02020603050405020304" pitchFamily="18" charset="0"/>
                <a:cs typeface="Times New Roman" panose="02020603050405020304" pitchFamily="18" charset="0"/>
              </a:rPr>
              <a:t>L. Y. </a:t>
            </a:r>
            <a:r>
              <a:rPr lang="en-IN" sz="1600" dirty="0" err="1">
                <a:latin typeface="Times New Roman" panose="02020603050405020304" pitchFamily="18" charset="0"/>
                <a:cs typeface="Times New Roman" panose="02020603050405020304" pitchFamily="18" charset="0"/>
              </a:rPr>
              <a:t>Nie</a:t>
            </a:r>
            <a:r>
              <a:rPr lang="en-IN" sz="1600" dirty="0">
                <a:latin typeface="Times New Roman" panose="02020603050405020304" pitchFamily="18" charset="0"/>
                <a:cs typeface="Times New Roman" panose="02020603050405020304" pitchFamily="18" charset="0"/>
              </a:rPr>
              <a:t>, X. Q. Lin, Z. Q. Yang, J. Zhang and B. Wang, "Structure-Shared Planar UWB MIMO Antenna With High Isolation for Mobile Platform," IEEE Transactions on Antennas and Propagation, vol. 67, no. 4, pp. 2735-2738, April 2019.</a:t>
            </a:r>
          </a:p>
          <a:p>
            <a:pPr algn="just" fontAlgn="t"/>
            <a:endParaRPr lang="en-US"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fontAlgn="t"/>
            <a:endParaRPr lang="en-IN" sz="1400" dirty="0">
              <a:latin typeface="Times New Roman" panose="02020603050405020304" pitchFamily="18" charset="0"/>
              <a:cs typeface="Times New Roman" panose="02020603050405020304" pitchFamily="18" charset="0"/>
            </a:endParaRPr>
          </a:p>
          <a:p>
            <a:pPr marL="85722" indent="0" algn="just" fontAlgn="t">
              <a:buFont typeface="Arial" panose="020B0604020202020204" pitchFamily="34" charset="0"/>
              <a:buNone/>
            </a:pPr>
            <a:endParaRPr lang="en-IN" sz="1400" dirty="0"/>
          </a:p>
          <a:p>
            <a:pPr algn="just" fontAlgn="t"/>
            <a:endParaRPr lang="en-IN" sz="1400" dirty="0"/>
          </a:p>
          <a:p>
            <a:pPr algn="just" fontAlgn="t"/>
            <a:endParaRPr lang="en-IN" sz="1400" dirty="0"/>
          </a:p>
          <a:p>
            <a:pPr algn="just" fontAlgn="t"/>
            <a:endParaRPr lang="en-IN" sz="1400" dirty="0"/>
          </a:p>
          <a:p>
            <a:pPr algn="just" fontAlgn="t"/>
            <a:endParaRPr lang="en-US" sz="1400" dirty="0">
              <a:cs typeface="Times New Roman" panose="02020603050405020304" pitchFamily="18" charset="0"/>
            </a:endParaRPr>
          </a:p>
          <a:p>
            <a:pPr marL="0" indent="0" algn="just">
              <a:buFont typeface="Arial" panose="020B0604020202020204" pitchFamily="34" charset="0"/>
              <a:buNone/>
            </a:pPr>
            <a:endParaRPr lang="en-US" sz="1400" dirty="0">
              <a:latin typeface="+mj-lt"/>
              <a:cs typeface="Times New Roman" panose="02020603050405020304" pitchFamily="18" charset="0"/>
            </a:endParaRPr>
          </a:p>
          <a:p>
            <a:endParaRPr lang="en-US" sz="1400" dirty="0">
              <a:latin typeface="+mj-lt"/>
              <a:cs typeface="Times New Roman" panose="02020603050405020304" pitchFamily="18" charset="0"/>
            </a:endParaRPr>
          </a:p>
          <a:p>
            <a:endParaRPr lang="en-IN" sz="1400" dirty="0">
              <a:latin typeface="+mj-lt"/>
            </a:endParaRPr>
          </a:p>
        </p:txBody>
      </p:sp>
    </p:spTree>
    <p:extLst>
      <p:ext uri="{BB962C8B-B14F-4D97-AF65-F5344CB8AC3E}">
        <p14:creationId xmlns:p14="http://schemas.microsoft.com/office/powerpoint/2010/main" val="1760657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B5F9AE-1B3E-49BE-8CE5-C69658A53C41}"/>
              </a:ext>
            </a:extLst>
          </p:cNvPr>
          <p:cNvSpPr txBox="1"/>
          <p:nvPr/>
        </p:nvSpPr>
        <p:spPr>
          <a:xfrm>
            <a:off x="2489500" y="2781300"/>
            <a:ext cx="7786619" cy="461665"/>
          </a:xfrm>
          <a:prstGeom prst="rect">
            <a:avLst/>
          </a:prstGeom>
          <a:noFill/>
        </p:spPr>
        <p:txBody>
          <a:bodyPr wrap="none" rtlCol="0">
            <a:spAutoFit/>
          </a:bodyPr>
          <a:lstStyle/>
          <a:p>
            <a:pPr algn="ctr"/>
            <a:r>
              <a:rPr lang="en-US" sz="2400" b="1" dirty="0">
                <a:latin typeface="Times New Roman" panose="02020603050405020304" pitchFamily="18" charset="0"/>
                <a:cs typeface="Times New Roman" panose="02020603050405020304" pitchFamily="18" charset="0"/>
              </a:rPr>
              <a:t>REFLECTARRAY AND TRANSMITARRAY ANTENNA</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97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036" y="0"/>
            <a:ext cx="8229600" cy="1143000"/>
          </a:xfrm>
        </p:spPr>
        <p:txBody>
          <a:bodyPr>
            <a:normAutofit/>
          </a:bodyPr>
          <a:lstStyle/>
          <a:p>
            <a:r>
              <a:rPr lang="en-IN" sz="2800" b="1" dirty="0">
                <a:latin typeface="Times New Roman" pitchFamily="18" charset="0"/>
                <a:cs typeface="Times New Roman" pitchFamily="18" charset="0"/>
              </a:rPr>
              <a:t>REFLECTARRAY ANTENNA</a:t>
            </a:r>
          </a:p>
        </p:txBody>
      </p:sp>
      <p:sp>
        <p:nvSpPr>
          <p:cNvPr id="3" name="Content Placeholder 2"/>
          <p:cNvSpPr>
            <a:spLocks noGrp="1"/>
          </p:cNvSpPr>
          <p:nvPr>
            <p:ph idx="1"/>
          </p:nvPr>
        </p:nvSpPr>
        <p:spPr>
          <a:xfrm>
            <a:off x="342899" y="1124745"/>
            <a:ext cx="11344275" cy="5217443"/>
          </a:xfrm>
        </p:spPr>
        <p:txBody>
          <a:bodyPr>
            <a:normAutofit/>
          </a:bodyPr>
          <a:lstStyle/>
          <a:p>
            <a:pPr algn="just"/>
            <a:r>
              <a:rPr lang="en-IN" sz="2400" dirty="0" err="1">
                <a:latin typeface="Times New Roman" pitchFamily="18" charset="0"/>
                <a:cs typeface="Times New Roman" pitchFamily="18" charset="0"/>
              </a:rPr>
              <a:t>Reflectarray</a:t>
            </a:r>
            <a:r>
              <a:rPr lang="en-IN" sz="2400" dirty="0">
                <a:latin typeface="Times New Roman" pitchFamily="18" charset="0"/>
                <a:cs typeface="Times New Roman" pitchFamily="18" charset="0"/>
              </a:rPr>
              <a:t> Antenna is a novel type of high gain antenna which consists </a:t>
            </a:r>
            <a:r>
              <a:rPr lang="en-US" sz="2400" dirty="0">
                <a:latin typeface="Times New Roman" pitchFamily="18" charset="0"/>
                <a:cs typeface="Times New Roman" pitchFamily="18" charset="0"/>
              </a:rPr>
              <a:t>of an array of unit cells, consisting of either a flat or a slightly </a:t>
            </a:r>
            <a:r>
              <a:rPr lang="en-IN" sz="2400" dirty="0">
                <a:latin typeface="Times New Roman" pitchFamily="18" charset="0"/>
                <a:cs typeface="Times New Roman" pitchFamily="18" charset="0"/>
              </a:rPr>
              <a:t>curved reflecting surface </a:t>
            </a:r>
            <a:r>
              <a:rPr lang="en-US" sz="2400" dirty="0">
                <a:latin typeface="Times New Roman" pitchFamily="18" charset="0"/>
                <a:cs typeface="Times New Roman" pitchFamily="18" charset="0"/>
              </a:rPr>
              <a:t>illuminated by a feeding antenna. The feeding antenna is usually a horn.</a:t>
            </a:r>
          </a:p>
          <a:p>
            <a:pPr algn="just"/>
            <a:r>
              <a:rPr lang="en-US" sz="2400" dirty="0">
                <a:latin typeface="Times New Roman" pitchFamily="18" charset="0"/>
                <a:cs typeface="Times New Roman" pitchFamily="18" charset="0"/>
              </a:rPr>
              <a:t>Simple structure and Low cost</a:t>
            </a:r>
          </a:p>
          <a:p>
            <a:pPr algn="just"/>
            <a:r>
              <a:rPr lang="en-US" sz="2400" dirty="0">
                <a:latin typeface="Times New Roman" pitchFamily="18" charset="0"/>
                <a:cs typeface="Times New Roman" pitchFamily="18" charset="0"/>
              </a:rPr>
              <a:t>Ease of fabrication</a:t>
            </a:r>
          </a:p>
          <a:p>
            <a:pPr algn="just"/>
            <a:r>
              <a:rPr lang="en-US" sz="2400" dirty="0">
                <a:latin typeface="Times New Roman" pitchFamily="18" charset="0"/>
                <a:cs typeface="Times New Roman" pitchFamily="18" charset="0"/>
              </a:rPr>
              <a:t>Shared Aperture</a:t>
            </a:r>
          </a:p>
          <a:p>
            <a:pPr algn="just"/>
            <a:r>
              <a:rPr lang="en-US" sz="2400" dirty="0">
                <a:latin typeface="Times New Roman" pitchFamily="18" charset="0"/>
                <a:cs typeface="Times New Roman" pitchFamily="18" charset="0"/>
              </a:rPr>
              <a:t>Dual or multiple beam coverage </a:t>
            </a:r>
          </a:p>
          <a:p>
            <a:pPr algn="just"/>
            <a:r>
              <a:rPr lang="en-US" sz="2400" dirty="0">
                <a:latin typeface="Times New Roman" pitchFamily="18" charset="0"/>
                <a:cs typeface="Times New Roman" pitchFamily="18" charset="0"/>
              </a:rPr>
              <a:t>No feed network loses</a:t>
            </a:r>
          </a:p>
          <a:p>
            <a:pPr algn="just"/>
            <a:r>
              <a:rPr lang="en-US" sz="2400" dirty="0">
                <a:latin typeface="Times New Roman" pitchFamily="18" charset="0"/>
                <a:cs typeface="Times New Roman" pitchFamily="18" charset="0"/>
              </a:rPr>
              <a:t>Long distance communication</a:t>
            </a:r>
          </a:p>
          <a:p>
            <a:pPr algn="just"/>
            <a:r>
              <a:rPr lang="en-US" sz="2400" dirty="0">
                <a:latin typeface="Times New Roman" pitchFamily="18" charset="0"/>
                <a:cs typeface="Times New Roman" pitchFamily="18" charset="0"/>
              </a:rPr>
              <a:t>It is used in satellite communication, Radars, Astronomical observations etc.</a:t>
            </a:r>
          </a:p>
          <a:p>
            <a:endParaRPr lang="en-IN"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136" y="2504704"/>
            <a:ext cx="3485000" cy="22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33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461" y="236164"/>
            <a:ext cx="8229600" cy="792088"/>
          </a:xfrm>
        </p:spPr>
        <p:txBody>
          <a:bodyPr>
            <a:normAutofit/>
          </a:bodyPr>
          <a:lstStyle/>
          <a:p>
            <a:r>
              <a:rPr lang="en-IN" sz="2800" b="1" dirty="0">
                <a:latin typeface="Times New Roman" pitchFamily="18" charset="0"/>
                <a:cs typeface="Times New Roman" pitchFamily="18" charset="0"/>
              </a:rPr>
              <a:t>TRANSMITARRAY ANTENNA</a:t>
            </a:r>
          </a:p>
        </p:txBody>
      </p:sp>
      <p:sp>
        <p:nvSpPr>
          <p:cNvPr id="3" name="Content Placeholder 2"/>
          <p:cNvSpPr>
            <a:spLocks noGrp="1"/>
          </p:cNvSpPr>
          <p:nvPr>
            <p:ph idx="1"/>
          </p:nvPr>
        </p:nvSpPr>
        <p:spPr>
          <a:xfrm>
            <a:off x="371475" y="1451646"/>
            <a:ext cx="11296650" cy="5625429"/>
          </a:xfrm>
        </p:spPr>
        <p:txBody>
          <a:bodyPr>
            <a:noAutofit/>
          </a:bodyPr>
          <a:lstStyle/>
          <a:p>
            <a:pPr algn="just">
              <a:lnSpc>
                <a:spcPct val="100000"/>
              </a:lnSpc>
            </a:pPr>
            <a:r>
              <a:rPr lang="en-US" sz="2400" dirty="0">
                <a:latin typeface="Times New Roman" pitchFamily="18" charset="0"/>
                <a:cs typeface="Times New Roman" pitchFamily="18" charset="0"/>
              </a:rPr>
              <a:t>A high gain can be realized using two approaches: </a:t>
            </a:r>
          </a:p>
          <a:p>
            <a:pPr lvl="1" algn="just">
              <a:lnSpc>
                <a:spcPct val="100000"/>
              </a:lnSpc>
            </a:pPr>
            <a:r>
              <a:rPr lang="en-US" dirty="0">
                <a:latin typeface="Times New Roman" pitchFamily="18" charset="0"/>
                <a:cs typeface="Times New Roman" pitchFamily="18" charset="0"/>
              </a:rPr>
              <a:t>One is based on the optic theory that manipulates the geometrical curvature of antenna surface to focus the radiation beam.</a:t>
            </a:r>
          </a:p>
          <a:p>
            <a:pPr lvl="1" algn="just">
              <a:lnSpc>
                <a:spcPct val="100000"/>
              </a:lnSpc>
            </a:pPr>
            <a:r>
              <a:rPr lang="en-US" dirty="0">
                <a:latin typeface="Times New Roman" pitchFamily="18" charset="0"/>
                <a:cs typeface="Times New Roman" pitchFamily="18" charset="0"/>
              </a:rPr>
              <a:t>The other is the antenna array theory that controls the interference of elements radiation appropriately.</a:t>
            </a:r>
          </a:p>
          <a:p>
            <a:pPr algn="just">
              <a:lnSpc>
                <a:spcPct val="100000"/>
              </a:lnSpc>
            </a:pPr>
            <a:r>
              <a:rPr lang="en-US" sz="2400" dirty="0">
                <a:latin typeface="Times New Roman" pitchFamily="18" charset="0"/>
                <a:cs typeface="Times New Roman" pitchFamily="18" charset="0"/>
              </a:rPr>
              <a:t>Representations for the first approach are the parabolic reflectors and lens antennas, and examples of the second approach include waveguide-slot arrays and printed </a:t>
            </a:r>
            <a:r>
              <a:rPr lang="en-US" sz="2400" dirty="0" err="1">
                <a:latin typeface="Times New Roman" pitchFamily="18" charset="0"/>
                <a:cs typeface="Times New Roman" pitchFamily="18" charset="0"/>
              </a:rPr>
              <a:t>microstrip</a:t>
            </a:r>
            <a:r>
              <a:rPr lang="en-US" sz="2400" dirty="0">
                <a:latin typeface="Times New Roman" pitchFamily="18" charset="0"/>
                <a:cs typeface="Times New Roman" pitchFamily="18" charset="0"/>
              </a:rPr>
              <a:t> antenna arrays.</a:t>
            </a:r>
          </a:p>
          <a:p>
            <a:pPr algn="just">
              <a:lnSpc>
                <a:spcPct val="100000"/>
              </a:lnSpc>
            </a:pPr>
            <a:r>
              <a:rPr lang="en-US" sz="2400" dirty="0">
                <a:latin typeface="Times New Roman" pitchFamily="18" charset="0"/>
                <a:cs typeface="Times New Roman" pitchFamily="18" charset="0"/>
              </a:rPr>
              <a:t>As an emerging concept, the </a:t>
            </a:r>
            <a:r>
              <a:rPr lang="en-US" sz="2400" dirty="0" err="1">
                <a:latin typeface="Times New Roman" pitchFamily="18" charset="0"/>
                <a:cs typeface="Times New Roman" pitchFamily="18" charset="0"/>
              </a:rPr>
              <a:t>transmitarray</a:t>
            </a:r>
            <a:r>
              <a:rPr lang="en-US" sz="2400" dirty="0">
                <a:latin typeface="Times New Roman" pitchFamily="18" charset="0"/>
                <a:cs typeface="Times New Roman" pitchFamily="18" charset="0"/>
              </a:rPr>
              <a:t> antenna combines the favorable features of optic theory and antenna array techniques, leading to a low profile conformal design with high radiation efficiency and versatile radiation performance</a:t>
            </a:r>
          </a:p>
        </p:txBody>
      </p:sp>
    </p:spTree>
    <p:extLst>
      <p:ext uri="{BB962C8B-B14F-4D97-AF65-F5344CB8AC3E}">
        <p14:creationId xmlns:p14="http://schemas.microsoft.com/office/powerpoint/2010/main" val="2329380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48680"/>
            <a:ext cx="11582400" cy="5832648"/>
          </a:xfrm>
        </p:spPr>
        <p:txBody>
          <a:bodyPr>
            <a:normAutofit/>
          </a:bodyPr>
          <a:lstStyle/>
          <a:p>
            <a:pPr algn="just"/>
            <a:r>
              <a:rPr lang="en-US" sz="2400" dirty="0">
                <a:latin typeface="Times New Roman" pitchFamily="18" charset="0"/>
                <a:cs typeface="Times New Roman" pitchFamily="18" charset="0"/>
              </a:rPr>
              <a:t>A </a:t>
            </a:r>
            <a:r>
              <a:rPr lang="en-US" sz="2400" dirty="0" err="1">
                <a:latin typeface="Times New Roman" pitchFamily="18" charset="0"/>
                <a:cs typeface="Times New Roman" pitchFamily="18" charset="0"/>
              </a:rPr>
              <a:t>transmitarray</a:t>
            </a:r>
            <a:r>
              <a:rPr lang="en-US" sz="2400" dirty="0">
                <a:latin typeface="Times New Roman" pitchFamily="18" charset="0"/>
                <a:cs typeface="Times New Roman" pitchFamily="18" charset="0"/>
              </a:rPr>
              <a:t> antenna consists of an illuminating feed source and a thin transmitting </a:t>
            </a:r>
            <a:r>
              <a:rPr lang="en-IN" sz="2400" dirty="0">
                <a:latin typeface="Times New Roman" pitchFamily="18" charset="0"/>
                <a:cs typeface="Times New Roman" pitchFamily="18" charset="0"/>
              </a:rPr>
              <a:t>surface.</a:t>
            </a:r>
          </a:p>
          <a:p>
            <a:pPr algn="just"/>
            <a:r>
              <a:rPr lang="en-US" sz="2400" dirty="0">
                <a:latin typeface="Times New Roman" pitchFamily="18" charset="0"/>
                <a:cs typeface="Times New Roman" pitchFamily="18" charset="0"/>
              </a:rPr>
              <a:t>The feed source is located on an equivalent focal point. On the transmitting surface, there is an array of antenna elements.</a:t>
            </a:r>
            <a:endParaRPr lang="en-IN"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The transmission coefficients of these elements are individually designed to convert the spherical phase front from the feed to a planar phase front. As a result, a focused radiation beam can be achieved with a high gain.</a:t>
            </a:r>
          </a:p>
          <a:p>
            <a:pPr algn="just"/>
            <a:r>
              <a:rPr lang="en-US" sz="2400" dirty="0" err="1">
                <a:latin typeface="Times New Roman" pitchFamily="18" charset="0"/>
                <a:cs typeface="Times New Roman" pitchFamily="18" charset="0"/>
              </a:rPr>
              <a:t>Transmitarray</a:t>
            </a:r>
            <a:r>
              <a:rPr lang="en-US" sz="2400" dirty="0">
                <a:latin typeface="Times New Roman" pitchFamily="18" charset="0"/>
                <a:cs typeface="Times New Roman" pitchFamily="18" charset="0"/>
              </a:rPr>
              <a:t> antennas have a great potential in many applications such as earth remote sensing, wireless communications, spatial power combining for high power applications, THz images and sensors, and solar energy concentrator.</a:t>
            </a:r>
            <a:endParaRPr lang="en-IN" sz="2400" dirty="0">
              <a:latin typeface="Times New Roman" pitchFamily="18" charset="0"/>
              <a:cs typeface="Times New Roman" pitchFamily="18" charset="0"/>
            </a:endParaRPr>
          </a:p>
        </p:txBody>
      </p:sp>
      <p:pic>
        <p:nvPicPr>
          <p:cNvPr id="5" name="Picture 3">
            <a:extLst>
              <a:ext uri="{FF2B5EF4-FFF2-40B4-BE49-F238E27FC236}">
                <a16:creationId xmlns:a16="http://schemas.microsoft.com/office/drawing/2014/main" xmlns="" id="{5F96B443-ACE2-4169-B2B8-AA3C79F17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073" y="4308722"/>
            <a:ext cx="2471352" cy="241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894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4AFA999-D3A0-4EEC-B59E-A680A6090530}"/>
              </a:ext>
            </a:extLst>
          </p:cNvPr>
          <p:cNvSpPr txBox="1"/>
          <p:nvPr/>
        </p:nvSpPr>
        <p:spPr>
          <a:xfrm>
            <a:off x="1475534" y="2433659"/>
            <a:ext cx="1033462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AUTOMOTIVE ANTENNAS </a:t>
            </a:r>
            <a:endParaRPr lang="en-IN" sz="32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88246B9F-ADC4-43EE-842E-AEF3A41E2D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197" y="3839566"/>
            <a:ext cx="3590365" cy="2097740"/>
          </a:xfrm>
          <a:prstGeom prst="rect">
            <a:avLst/>
          </a:prstGeom>
        </p:spPr>
      </p:pic>
      <p:pic>
        <p:nvPicPr>
          <p:cNvPr id="4" name="Picture 3">
            <a:extLst>
              <a:ext uri="{FF2B5EF4-FFF2-40B4-BE49-F238E27FC236}">
                <a16:creationId xmlns:a16="http://schemas.microsoft.com/office/drawing/2014/main" xmlns="" id="{48340548-D030-456C-8622-F81A1AA113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2847" y="3839566"/>
            <a:ext cx="3472703" cy="2026811"/>
          </a:xfrm>
          <a:prstGeom prst="rect">
            <a:avLst/>
          </a:prstGeom>
        </p:spPr>
      </p:pic>
    </p:spTree>
    <p:extLst>
      <p:ext uri="{BB962C8B-B14F-4D97-AF65-F5344CB8AC3E}">
        <p14:creationId xmlns:p14="http://schemas.microsoft.com/office/powerpoint/2010/main" val="746490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4" y="0"/>
            <a:ext cx="8229600" cy="974968"/>
          </a:xfrm>
        </p:spPr>
        <p:txBody>
          <a:bodyPr>
            <a:normAutofit/>
          </a:bodyPr>
          <a:lstStyle/>
          <a:p>
            <a:r>
              <a:rPr lang="en-IN" sz="2800" b="1" dirty="0">
                <a:latin typeface="Times New Roman" pitchFamily="18" charset="0"/>
                <a:cs typeface="Times New Roman" pitchFamily="18" charset="0"/>
              </a:rPr>
              <a:t>WHY RAA &amp; TAA?</a:t>
            </a:r>
          </a:p>
        </p:txBody>
      </p:sp>
      <p:sp>
        <p:nvSpPr>
          <p:cNvPr id="3" name="Content Placeholder 2"/>
          <p:cNvSpPr>
            <a:spLocks noGrp="1"/>
          </p:cNvSpPr>
          <p:nvPr>
            <p:ph idx="1"/>
          </p:nvPr>
        </p:nvSpPr>
        <p:spPr>
          <a:xfrm>
            <a:off x="409574" y="803568"/>
            <a:ext cx="11096625" cy="5112568"/>
          </a:xfrm>
        </p:spPr>
        <p:txBody>
          <a:bodyPr>
            <a:noAutofit/>
          </a:bodyPr>
          <a:lstStyle/>
          <a:p>
            <a:pPr algn="just"/>
            <a:r>
              <a:rPr lang="en-IN" sz="2000" dirty="0">
                <a:latin typeface="Times New Roman" pitchFamily="18" charset="0"/>
                <a:cs typeface="Times New Roman" pitchFamily="18" charset="0"/>
              </a:rPr>
              <a:t>For Long distance communication we need High Gain Antennas (HGAs).</a:t>
            </a:r>
          </a:p>
          <a:p>
            <a:pPr algn="just"/>
            <a:r>
              <a:rPr lang="en-IN" sz="2000" dirty="0">
                <a:latin typeface="Times New Roman" pitchFamily="18" charset="0"/>
                <a:cs typeface="Times New Roman" pitchFamily="18" charset="0"/>
              </a:rPr>
              <a:t>Some of the traditional HGAs are</a:t>
            </a:r>
          </a:p>
          <a:p>
            <a:pPr lvl="1" algn="just">
              <a:buFont typeface="Wingdings" pitchFamily="2" charset="2"/>
              <a:buChar char="§"/>
            </a:pPr>
            <a:r>
              <a:rPr lang="en-IN" sz="2000" dirty="0">
                <a:latin typeface="Times New Roman" pitchFamily="18" charset="0"/>
                <a:cs typeface="Times New Roman" pitchFamily="18" charset="0"/>
              </a:rPr>
              <a:t>Parabolic Reflectors</a:t>
            </a:r>
          </a:p>
          <a:p>
            <a:pPr lvl="1" algn="just">
              <a:buFont typeface="Wingdings" pitchFamily="2" charset="2"/>
              <a:buChar char="§"/>
            </a:pPr>
            <a:r>
              <a:rPr lang="en-IN" sz="2000" dirty="0">
                <a:latin typeface="Times New Roman" pitchFamily="18" charset="0"/>
                <a:cs typeface="Times New Roman" pitchFamily="18" charset="0"/>
              </a:rPr>
              <a:t>Lens Antenna </a:t>
            </a:r>
          </a:p>
          <a:p>
            <a:pPr lvl="1" algn="just">
              <a:buFont typeface="Wingdings" pitchFamily="2" charset="2"/>
              <a:buChar char="§"/>
            </a:pPr>
            <a:r>
              <a:rPr lang="en-IN" sz="2000" dirty="0">
                <a:latin typeface="Times New Roman" pitchFamily="18" charset="0"/>
                <a:cs typeface="Times New Roman" pitchFamily="18" charset="0"/>
              </a:rPr>
              <a:t>Phased array antenna.</a:t>
            </a:r>
          </a:p>
          <a:p>
            <a:pPr marL="342900" lvl="1" indent="-342900" algn="just"/>
            <a:r>
              <a:rPr lang="en-US" sz="2000" dirty="0">
                <a:latin typeface="Times New Roman" pitchFamily="18" charset="0"/>
                <a:cs typeface="Times New Roman" pitchFamily="18" charset="0"/>
              </a:rPr>
              <a:t>Shortcomings </a:t>
            </a:r>
            <a:r>
              <a:rPr lang="en-IN" sz="2000" dirty="0">
                <a:latin typeface="Times New Roman" pitchFamily="18" charset="0"/>
                <a:cs typeface="Times New Roman" pitchFamily="18" charset="0"/>
              </a:rPr>
              <a:t>of the traditional HGAs are</a:t>
            </a:r>
          </a:p>
          <a:p>
            <a:pPr lvl="1" algn="just">
              <a:buFont typeface="Wingdings" pitchFamily="2" charset="2"/>
              <a:buChar char="§"/>
            </a:pPr>
            <a:r>
              <a:rPr lang="en-US" sz="2000" dirty="0">
                <a:latin typeface="Times New Roman" pitchFamily="18" charset="0"/>
                <a:cs typeface="Times New Roman" pitchFamily="18" charset="0"/>
              </a:rPr>
              <a:t>Complex    </a:t>
            </a:r>
          </a:p>
          <a:p>
            <a:pPr lvl="1" algn="just">
              <a:buFont typeface="Wingdings" pitchFamily="2" charset="2"/>
              <a:buChar char="§"/>
            </a:pPr>
            <a:r>
              <a:rPr lang="en-US" sz="2000" dirty="0">
                <a:latin typeface="Times New Roman" pitchFamily="18" charset="0"/>
                <a:cs typeface="Times New Roman" pitchFamily="18" charset="0"/>
              </a:rPr>
              <a:t>Costly fabrication processes </a:t>
            </a:r>
            <a:r>
              <a:rPr lang="en-IN" sz="2000" dirty="0">
                <a:latin typeface="Times New Roman" pitchFamily="18" charset="0"/>
                <a:cs typeface="Times New Roman" pitchFamily="18" charset="0"/>
              </a:rPr>
              <a:t> </a:t>
            </a:r>
          </a:p>
          <a:p>
            <a:pPr lvl="1" algn="just">
              <a:buFont typeface="Wingdings" pitchFamily="2" charset="2"/>
              <a:buChar char="§"/>
            </a:pPr>
            <a:r>
              <a:rPr lang="en-IN" sz="2000" dirty="0">
                <a:latin typeface="Times New Roman" pitchFamily="18" charset="0"/>
                <a:cs typeface="Times New Roman" pitchFamily="18" charset="0"/>
              </a:rPr>
              <a:t>Complicated feed networks.</a:t>
            </a:r>
          </a:p>
          <a:p>
            <a:pPr algn="just"/>
            <a:r>
              <a:rPr lang="en-IN" sz="2000" dirty="0">
                <a:latin typeface="Times New Roman" pitchFamily="18" charset="0"/>
                <a:cs typeface="Times New Roman" pitchFamily="18" charset="0"/>
              </a:rPr>
              <a:t>For long distance communications </a:t>
            </a:r>
          </a:p>
          <a:p>
            <a:pPr lvl="1" algn="just">
              <a:buFont typeface="Wingdings" pitchFamily="2" charset="2"/>
              <a:buChar char="§"/>
            </a:pPr>
            <a:r>
              <a:rPr lang="en-IN" sz="2000" dirty="0">
                <a:latin typeface="Times New Roman" pitchFamily="18" charset="0"/>
                <a:cs typeface="Times New Roman" pitchFamily="18" charset="0"/>
              </a:rPr>
              <a:t>Need of Antennas with </a:t>
            </a:r>
            <a:r>
              <a:rPr lang="en-US" sz="2000" dirty="0">
                <a:latin typeface="Times New Roman" pitchFamily="18" charset="0"/>
                <a:cs typeface="Times New Roman" pitchFamily="18" charset="0"/>
              </a:rPr>
              <a:t>low profile</a:t>
            </a:r>
          </a:p>
          <a:p>
            <a:pPr lvl="1" algn="just">
              <a:buFont typeface="Wingdings" pitchFamily="2" charset="2"/>
              <a:buChar char="§"/>
            </a:pPr>
            <a:r>
              <a:rPr lang="en-US" sz="2000" dirty="0">
                <a:latin typeface="Times New Roman" pitchFamily="18" charset="0"/>
                <a:cs typeface="Times New Roman" pitchFamily="18" charset="0"/>
              </a:rPr>
              <a:t>Low loss</a:t>
            </a:r>
          </a:p>
          <a:p>
            <a:pPr lvl="1" algn="just">
              <a:buFont typeface="Wingdings" pitchFamily="2" charset="2"/>
              <a:buChar char="§"/>
            </a:pPr>
            <a:r>
              <a:rPr lang="en-US" sz="2000" dirty="0">
                <a:latin typeface="Times New Roman" pitchFamily="18" charset="0"/>
                <a:cs typeface="Times New Roman" pitchFamily="18" charset="0"/>
              </a:rPr>
              <a:t>Low production cost </a:t>
            </a:r>
            <a:endParaRPr lang="en-IN"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Spatially fed printed planar array is a replacement for the traditional HGAs</a:t>
            </a:r>
          </a:p>
          <a:p>
            <a:pPr lvl="1" algn="just">
              <a:buFont typeface="Wingdings" pitchFamily="2" charset="2"/>
              <a:buChar char="§"/>
            </a:pPr>
            <a:r>
              <a:rPr lang="en-IN" sz="2000" dirty="0" err="1">
                <a:latin typeface="Times New Roman" pitchFamily="18" charset="0"/>
                <a:cs typeface="Times New Roman" pitchFamily="18" charset="0"/>
              </a:rPr>
              <a:t>Reflectarray</a:t>
            </a:r>
            <a:r>
              <a:rPr lang="en-IN" sz="2000" dirty="0">
                <a:latin typeface="Times New Roman" pitchFamily="18" charset="0"/>
                <a:cs typeface="Times New Roman" pitchFamily="18" charset="0"/>
              </a:rPr>
              <a:t> </a:t>
            </a:r>
            <a:r>
              <a:rPr lang="en-US" sz="2000" dirty="0">
                <a:latin typeface="Times New Roman" pitchFamily="18" charset="0"/>
                <a:cs typeface="Times New Roman" pitchFamily="18" charset="0"/>
              </a:rPr>
              <a:t>(RA)</a:t>
            </a:r>
          </a:p>
          <a:p>
            <a:pPr lvl="1" algn="just">
              <a:buFont typeface="Wingdings" pitchFamily="2" charset="2"/>
              <a:buChar char="§"/>
            </a:pPr>
            <a:r>
              <a:rPr lang="en-US" sz="2000" dirty="0" err="1">
                <a:latin typeface="Times New Roman" pitchFamily="18" charset="0"/>
                <a:cs typeface="Times New Roman" pitchFamily="18" charset="0"/>
              </a:rPr>
              <a:t>Transmitarray</a:t>
            </a:r>
            <a:r>
              <a:rPr lang="en-US" sz="2000" dirty="0">
                <a:latin typeface="Times New Roman" pitchFamily="18" charset="0"/>
                <a:cs typeface="Times New Roman" pitchFamily="18" charset="0"/>
              </a:rPr>
              <a:t> (TA)</a:t>
            </a:r>
            <a:endParaRPr lang="en-IN" sz="2000" dirty="0">
              <a:latin typeface="Times New Roman" pitchFamily="18" charset="0"/>
              <a:cs typeface="Times New Roman" pitchFamily="18" charset="0"/>
            </a:endParaRPr>
          </a:p>
          <a:p>
            <a:endParaRPr lang="en-IN" sz="20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1916833"/>
            <a:ext cx="230505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128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374650"/>
            <a:ext cx="10515600" cy="1325563"/>
          </a:xfrm>
        </p:spPr>
        <p:txBody>
          <a:bodyPr>
            <a:noAutofit/>
          </a:bodyPr>
          <a:lstStyle/>
          <a:p>
            <a:r>
              <a:rPr lang="en-IN" sz="2400" b="1" dirty="0">
                <a:solidFill>
                  <a:schemeClr val="dk1"/>
                </a:solidFill>
                <a:latin typeface="Times New Roman" pitchFamily="18" charset="0"/>
                <a:cs typeface="Times New Roman" pitchFamily="18" charset="0"/>
              </a:rPr>
              <a:t>SINGLE-LAYER DUAL-BAND WIDE BAND-RATIO </a:t>
            </a:r>
            <a:r>
              <a:rPr lang="en-US" sz="2400" b="1" dirty="0">
                <a:solidFill>
                  <a:schemeClr val="dk1"/>
                </a:solidFill>
                <a:latin typeface="Times New Roman" pitchFamily="18" charset="0"/>
                <a:cs typeface="Times New Roman" pitchFamily="18" charset="0"/>
              </a:rPr>
              <a:t>REFLECTARRAY WITH ORTHOGONAL LINEAR POLARIZATION</a:t>
            </a:r>
            <a:br>
              <a:rPr lang="en-US" sz="2400" b="1" dirty="0">
                <a:solidFill>
                  <a:schemeClr val="dk1"/>
                </a:solidFill>
                <a:latin typeface="Times New Roman" pitchFamily="18" charset="0"/>
                <a:cs typeface="Times New Roman" pitchFamily="18" charset="0"/>
              </a:rPr>
            </a:br>
            <a:endParaRPr lang="en-IN" sz="2400" b="1" dirty="0"/>
          </a:p>
        </p:txBody>
      </p:sp>
      <p:sp>
        <p:nvSpPr>
          <p:cNvPr id="3" name="Content Placeholder 2"/>
          <p:cNvSpPr>
            <a:spLocks noGrp="1"/>
          </p:cNvSpPr>
          <p:nvPr>
            <p:ph idx="1"/>
          </p:nvPr>
        </p:nvSpPr>
        <p:spPr>
          <a:xfrm>
            <a:off x="561975" y="1268760"/>
            <a:ext cx="11306175" cy="5400600"/>
          </a:xfrm>
        </p:spPr>
        <p:txBody>
          <a:bodyPr>
            <a:normAutofit fontScale="85000" lnSpcReduction="20000"/>
          </a:bodyPr>
          <a:lstStyle/>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Single Layer</a:t>
            </a:r>
          </a:p>
          <a:p>
            <a:pPr algn="just"/>
            <a:r>
              <a:rPr lang="en-IN" sz="2400" dirty="0">
                <a:latin typeface="Times New Roman" pitchFamily="18" charset="0"/>
                <a:cs typeface="Times New Roman" pitchFamily="18" charset="0"/>
              </a:rPr>
              <a:t>Dual Band (X Band &amp; K Band)</a:t>
            </a:r>
          </a:p>
          <a:p>
            <a:pPr algn="just"/>
            <a:r>
              <a:rPr lang="en-IN" sz="2400" dirty="0">
                <a:latin typeface="Times New Roman" pitchFamily="18" charset="0"/>
                <a:cs typeface="Times New Roman" pitchFamily="18" charset="0"/>
              </a:rPr>
              <a:t>A split square loop with two square shaped phase delay line is used for dual band operation.</a:t>
            </a:r>
          </a:p>
          <a:p>
            <a:pPr algn="just"/>
            <a:r>
              <a:rPr lang="en-IN" sz="2400" dirty="0">
                <a:latin typeface="Times New Roman" pitchFamily="18" charset="0"/>
                <a:cs typeface="Times New Roman" pitchFamily="18" charset="0"/>
              </a:rPr>
              <a:t>By changing the structural parameter value of the element,  the reflection phase shift is obtained.</a:t>
            </a:r>
          </a:p>
          <a:p>
            <a:pPr algn="just"/>
            <a:r>
              <a:rPr lang="en-IN" sz="2400" dirty="0">
                <a:latin typeface="Times New Roman" pitchFamily="18" charset="0"/>
                <a:cs typeface="Times New Roman" pitchFamily="18" charset="0"/>
              </a:rPr>
              <a:t>Gain obtained is </a:t>
            </a:r>
            <a:r>
              <a:rPr lang="da-DK" sz="2400" dirty="0">
                <a:solidFill>
                  <a:srgbClr val="FF0000"/>
                </a:solidFill>
                <a:latin typeface="Times New Roman" pitchFamily="18" charset="0"/>
                <a:cs typeface="Times New Roman" pitchFamily="18" charset="0"/>
              </a:rPr>
              <a:t>23.6 dBi </a:t>
            </a:r>
            <a:r>
              <a:rPr lang="da-DK" sz="2400" dirty="0">
                <a:solidFill>
                  <a:schemeClr val="dk1"/>
                </a:solidFill>
                <a:latin typeface="Times New Roman" pitchFamily="18" charset="0"/>
                <a:cs typeface="Times New Roman" pitchFamily="18" charset="0"/>
              </a:rPr>
              <a:t>(10 GHz) and </a:t>
            </a:r>
            <a:r>
              <a:rPr lang="en-IN" sz="2400" dirty="0">
                <a:solidFill>
                  <a:srgbClr val="FF0000"/>
                </a:solidFill>
                <a:latin typeface="Times New Roman" pitchFamily="18" charset="0"/>
                <a:cs typeface="Times New Roman" pitchFamily="18" charset="0"/>
              </a:rPr>
              <a:t>30.6 </a:t>
            </a:r>
            <a:r>
              <a:rPr lang="en-IN" sz="2400" dirty="0" err="1">
                <a:solidFill>
                  <a:srgbClr val="FF0000"/>
                </a:solidFill>
                <a:latin typeface="Times New Roman" pitchFamily="18" charset="0"/>
                <a:cs typeface="Times New Roman" pitchFamily="18" charset="0"/>
              </a:rPr>
              <a:t>dBi</a:t>
            </a:r>
            <a:r>
              <a:rPr lang="en-IN" sz="2400" dirty="0">
                <a:solidFill>
                  <a:srgbClr val="FF0000"/>
                </a:solidFill>
                <a:latin typeface="Times New Roman" pitchFamily="18" charset="0"/>
                <a:cs typeface="Times New Roman" pitchFamily="18" charset="0"/>
              </a:rPr>
              <a:t>  </a:t>
            </a:r>
            <a:r>
              <a:rPr lang="en-IN" sz="2400" dirty="0">
                <a:solidFill>
                  <a:schemeClr val="dk1"/>
                </a:solidFill>
                <a:latin typeface="Times New Roman" pitchFamily="18" charset="0"/>
                <a:cs typeface="Times New Roman" pitchFamily="18" charset="0"/>
              </a:rPr>
              <a:t>(22 GHz).</a:t>
            </a:r>
          </a:p>
          <a:p>
            <a:pPr algn="just"/>
            <a:r>
              <a:rPr lang="en-IN" sz="2400" dirty="0">
                <a:solidFill>
                  <a:schemeClr val="dk1"/>
                </a:solidFill>
                <a:latin typeface="Times New Roman" pitchFamily="18" charset="0"/>
                <a:cs typeface="Times New Roman" pitchFamily="18" charset="0"/>
              </a:rPr>
              <a:t>Aperture efficiency obtained is </a:t>
            </a:r>
            <a:r>
              <a:rPr lang="en-IN" sz="2400" dirty="0">
                <a:solidFill>
                  <a:srgbClr val="FF0000"/>
                </a:solidFill>
                <a:latin typeface="Times New Roman" pitchFamily="18" charset="0"/>
                <a:cs typeface="Times New Roman" pitchFamily="18" charset="0"/>
              </a:rPr>
              <a:t>48%</a:t>
            </a:r>
            <a:r>
              <a:rPr lang="en-IN" sz="2400" dirty="0">
                <a:solidFill>
                  <a:schemeClr val="dk1"/>
                </a:solidFill>
                <a:latin typeface="Times New Roman" pitchFamily="18" charset="0"/>
                <a:cs typeface="Times New Roman" pitchFamily="18" charset="0"/>
              </a:rPr>
              <a:t> (X Band) and </a:t>
            </a:r>
            <a:r>
              <a:rPr lang="en-IN" sz="2400" dirty="0">
                <a:solidFill>
                  <a:srgbClr val="FF0000"/>
                </a:solidFill>
                <a:latin typeface="Times New Roman" pitchFamily="18" charset="0"/>
                <a:cs typeface="Times New Roman" pitchFamily="18" charset="0"/>
              </a:rPr>
              <a:t>43% </a:t>
            </a:r>
            <a:r>
              <a:rPr lang="en-IN" sz="2400" dirty="0">
                <a:solidFill>
                  <a:schemeClr val="dk1"/>
                </a:solidFill>
                <a:latin typeface="Times New Roman" pitchFamily="18" charset="0"/>
                <a:cs typeface="Times New Roman" pitchFamily="18" charset="0"/>
              </a:rPr>
              <a:t>(K band).</a:t>
            </a:r>
            <a:endParaRPr lang="en-IN" sz="2400" dirty="0">
              <a:latin typeface="Times New Roman" pitchFamily="18" charset="0"/>
              <a:cs typeface="Times New Roman" pitchFamily="18" charset="0"/>
            </a:endParaRPr>
          </a:p>
          <a:p>
            <a:pPr marL="0" indent="0" algn="just">
              <a:buNone/>
            </a:pPr>
            <a:endParaRPr lang="en-IN" sz="2400" dirty="0">
              <a:latin typeface="Times New Roman" pitchFamily="18" charset="0"/>
              <a:cs typeface="Times New Roman" pitchFamily="18" charset="0"/>
            </a:endParaRPr>
          </a:p>
          <a:p>
            <a:pPr marL="0" indent="0" algn="just">
              <a:buNone/>
            </a:pPr>
            <a:r>
              <a:rPr lang="en-IN" sz="2100" dirty="0">
                <a:latin typeface="Times New Roman" pitchFamily="18" charset="0"/>
                <a:cs typeface="Times New Roman" pitchFamily="18" charset="0"/>
              </a:rPr>
              <a:t>Reference: </a:t>
            </a:r>
            <a:r>
              <a:rPr lang="en-US" sz="2100" dirty="0">
                <a:latin typeface="Times New Roman" pitchFamily="18" charset="0"/>
                <a:cs typeface="Times New Roman" pitchFamily="18" charset="0"/>
              </a:rPr>
              <a:t>Li, Xi, and Lin Yang. "Single-layer dual-band wide band-ratio </a:t>
            </a:r>
            <a:r>
              <a:rPr lang="en-US" sz="2100" dirty="0" err="1">
                <a:latin typeface="Times New Roman" pitchFamily="18" charset="0"/>
                <a:cs typeface="Times New Roman" pitchFamily="18" charset="0"/>
              </a:rPr>
              <a:t>reflectarray</a:t>
            </a:r>
            <a:r>
              <a:rPr lang="en-US" sz="2100" dirty="0">
                <a:latin typeface="Times New Roman" pitchFamily="18" charset="0"/>
                <a:cs typeface="Times New Roman" pitchFamily="18" charset="0"/>
              </a:rPr>
              <a:t> with orthogonal linear polarization." </a:t>
            </a:r>
            <a:r>
              <a:rPr lang="en-US" sz="2100" i="1" dirty="0">
                <a:latin typeface="Times New Roman" pitchFamily="18" charset="0"/>
                <a:cs typeface="Times New Roman" pitchFamily="18" charset="0"/>
              </a:rPr>
              <a:t>IEEE Access</a:t>
            </a:r>
            <a:r>
              <a:rPr lang="en-US" sz="2100" dirty="0">
                <a:latin typeface="Times New Roman" pitchFamily="18" charset="0"/>
                <a:cs typeface="Times New Roman" pitchFamily="18" charset="0"/>
              </a:rPr>
              <a:t> 8 (2020): 93586-93593</a:t>
            </a:r>
            <a:r>
              <a:rPr lang="en-US" sz="2400" dirty="0"/>
              <a:t>.</a:t>
            </a:r>
            <a:endParaRPr lang="en-IN" sz="2400" dirty="0">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864" y="1340768"/>
            <a:ext cx="252028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427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CBFE24E-7A3E-4481-8F5F-EC4DE60440EE}"/>
              </a:ext>
            </a:extLst>
          </p:cNvPr>
          <p:cNvSpPr txBox="1"/>
          <p:nvPr/>
        </p:nvSpPr>
        <p:spPr>
          <a:xfrm>
            <a:off x="495300" y="372161"/>
            <a:ext cx="10896600" cy="954107"/>
          </a:xfrm>
          <a:prstGeom prst="rect">
            <a:avLst/>
          </a:prstGeom>
          <a:noFill/>
        </p:spPr>
        <p:txBody>
          <a:bodyPr wrap="square">
            <a:spAutoFit/>
          </a:bodyPr>
          <a:lstStyle/>
          <a:p>
            <a:pPr algn="l"/>
            <a:r>
              <a:rPr lang="en-US" sz="2800" b="1" i="0" u="none" strike="noStrike" kern="1200" baseline="0" dirty="0">
                <a:solidFill>
                  <a:schemeClr val="dk1"/>
                </a:solidFill>
                <a:latin typeface="Times New Roman" pitchFamily="18" charset="0"/>
                <a:ea typeface="+mn-ea"/>
                <a:cs typeface="Times New Roman" pitchFamily="18" charset="0"/>
              </a:rPr>
              <a:t>Single-Layer </a:t>
            </a:r>
            <a:r>
              <a:rPr lang="en-US" sz="2800" b="1" i="0" u="none" strike="noStrike" kern="1200" baseline="0" dirty="0" err="1">
                <a:solidFill>
                  <a:schemeClr val="dk1"/>
                </a:solidFill>
                <a:latin typeface="Times New Roman" pitchFamily="18" charset="0"/>
                <a:ea typeface="+mn-ea"/>
                <a:cs typeface="Times New Roman" pitchFamily="18" charset="0"/>
              </a:rPr>
              <a:t>Reflectarray</a:t>
            </a:r>
            <a:r>
              <a:rPr lang="en-US" sz="2800" b="1" i="0" u="none" strike="noStrike" kern="1200" baseline="0" dirty="0">
                <a:solidFill>
                  <a:schemeClr val="dk1"/>
                </a:solidFill>
                <a:latin typeface="Times New Roman" pitchFamily="18" charset="0"/>
                <a:ea typeface="+mn-ea"/>
                <a:cs typeface="Times New Roman" pitchFamily="18" charset="0"/>
              </a:rPr>
              <a:t> Antenna with Independent Dual-CP Beam Control </a:t>
            </a:r>
          </a:p>
        </p:txBody>
      </p:sp>
      <p:pic>
        <p:nvPicPr>
          <p:cNvPr id="4" name="Picture 5">
            <a:extLst>
              <a:ext uri="{FF2B5EF4-FFF2-40B4-BE49-F238E27FC236}">
                <a16:creationId xmlns:a16="http://schemas.microsoft.com/office/drawing/2014/main" xmlns="" id="{69FB5F7F-48C3-4885-9C70-76E25EBACB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497" y="1495108"/>
            <a:ext cx="3457524" cy="332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xmlns="" id="{6D66990C-F5A3-4B81-A052-DE5893850D24}"/>
              </a:ext>
            </a:extLst>
          </p:cNvPr>
          <p:cNvSpPr txBox="1"/>
          <p:nvPr/>
        </p:nvSpPr>
        <p:spPr>
          <a:xfrm>
            <a:off x="581025" y="1666872"/>
            <a:ext cx="7429500" cy="563231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solidFill>
                  <a:schemeClr val="dk1"/>
                </a:solidFill>
                <a:latin typeface="Times New Roman" pitchFamily="18" charset="0"/>
                <a:cs typeface="Times New Roman" pitchFamily="18" charset="0"/>
              </a:rPr>
              <a:t>Single layer </a:t>
            </a:r>
          </a:p>
          <a:p>
            <a:pPr marL="285750" indent="-285750" algn="just">
              <a:lnSpc>
                <a:spcPct val="150000"/>
              </a:lnSpc>
              <a:buFont typeface="Arial" panose="020B0604020202020204" pitchFamily="34" charset="0"/>
              <a:buChar char="•"/>
            </a:pPr>
            <a:r>
              <a:rPr lang="en-US" sz="1800" b="0" i="0" u="none" strike="noStrike" kern="1200" baseline="0" dirty="0">
                <a:solidFill>
                  <a:schemeClr val="dk1"/>
                </a:solidFill>
                <a:latin typeface="Times New Roman" pitchFamily="18" charset="0"/>
                <a:ea typeface="+mn-ea"/>
                <a:cs typeface="Times New Roman" pitchFamily="18" charset="0"/>
              </a:rPr>
              <a:t>Dual circular polarization</a:t>
            </a:r>
          </a:p>
          <a:p>
            <a:pPr marL="285750" indent="-285750" algn="just">
              <a:lnSpc>
                <a:spcPct val="150000"/>
              </a:lnSpc>
              <a:buFont typeface="Arial" panose="020B0604020202020204" pitchFamily="34" charset="0"/>
              <a:buChar char="•"/>
            </a:pPr>
            <a:r>
              <a:rPr lang="en-US" sz="1800" b="0" i="0" u="none" strike="noStrike" kern="1200" baseline="0" dirty="0">
                <a:solidFill>
                  <a:schemeClr val="dk1"/>
                </a:solidFill>
                <a:latin typeface="Times New Roman" pitchFamily="18" charset="0"/>
                <a:ea typeface="+mn-ea"/>
                <a:cs typeface="Times New Roman" pitchFamily="18" charset="0"/>
              </a:rPr>
              <a:t>A single-layer</a:t>
            </a:r>
            <a:r>
              <a:rPr lang="en-IN" sz="1800" b="0" i="0" u="none" strike="noStrike" kern="1200" baseline="0" dirty="0">
                <a:solidFill>
                  <a:schemeClr val="dk1"/>
                </a:solidFill>
                <a:latin typeface="Times New Roman" pitchFamily="18" charset="0"/>
                <a:ea typeface="+mn-ea"/>
                <a:cs typeface="Times New Roman" pitchFamily="18" charset="0"/>
              </a:rPr>
              <a:t> </a:t>
            </a:r>
            <a:r>
              <a:rPr lang="en-US" sz="1800" b="0" i="0" u="none" strike="noStrike" kern="1200" baseline="0" dirty="0">
                <a:solidFill>
                  <a:schemeClr val="dk1"/>
                </a:solidFill>
                <a:latin typeface="Times New Roman" pitchFamily="18" charset="0"/>
                <a:ea typeface="+mn-ea"/>
                <a:cs typeface="Times New Roman" pitchFamily="18" charset="0"/>
              </a:rPr>
              <a:t>nested split ring element has been designed for dual circular polarization. </a:t>
            </a:r>
          </a:p>
          <a:p>
            <a:pPr marL="285750" indent="-285750" algn="just">
              <a:lnSpc>
                <a:spcPct val="150000"/>
              </a:lnSpc>
              <a:buFont typeface="Arial" panose="020B0604020202020204" pitchFamily="34" charset="0"/>
              <a:buChar char="•"/>
            </a:pPr>
            <a:r>
              <a:rPr lang="en-US" sz="1800" b="0" i="0" u="none" strike="noStrike" kern="1200" baseline="0" dirty="0">
                <a:solidFill>
                  <a:schemeClr val="dk1"/>
                </a:solidFill>
                <a:latin typeface="Times New Roman" pitchFamily="18" charset="0"/>
                <a:ea typeface="+mn-ea"/>
                <a:cs typeface="Times New Roman" pitchFamily="18" charset="0"/>
              </a:rPr>
              <a:t>By combining the variable-size approach and the element rotation approach together the desired phase shift for </a:t>
            </a:r>
            <a:r>
              <a:rPr lang="en-IN" sz="1800" b="0" i="0" u="none" strike="noStrike" kern="1200" baseline="0" dirty="0">
                <a:solidFill>
                  <a:schemeClr val="dk1"/>
                </a:solidFill>
                <a:latin typeface="Times New Roman" pitchFamily="18" charset="0"/>
                <a:ea typeface="+mn-ea"/>
                <a:cs typeface="Times New Roman" pitchFamily="18" charset="0"/>
              </a:rPr>
              <a:t>LHCP and RHCP waves is obtained.</a:t>
            </a:r>
          </a:p>
          <a:p>
            <a:pPr marL="285750" indent="-285750" algn="just">
              <a:lnSpc>
                <a:spcPct val="150000"/>
              </a:lnSpc>
              <a:buFont typeface="Arial" panose="020B0604020202020204" pitchFamily="34" charset="0"/>
              <a:buChar char="•"/>
            </a:pPr>
            <a:r>
              <a:rPr lang="en-IN" sz="1800" dirty="0">
                <a:solidFill>
                  <a:schemeClr val="tx1"/>
                </a:solidFill>
                <a:latin typeface="Times New Roman" pitchFamily="18" charset="0"/>
                <a:cs typeface="Times New Roman" pitchFamily="18" charset="0"/>
              </a:rPr>
              <a:t>Gain-</a:t>
            </a:r>
            <a:r>
              <a:rPr lang="en-IN" sz="1800" baseline="0" dirty="0">
                <a:solidFill>
                  <a:schemeClr val="tx1"/>
                </a:solidFill>
                <a:latin typeface="Times New Roman" pitchFamily="18" charset="0"/>
                <a:cs typeface="Times New Roman" pitchFamily="18" charset="0"/>
              </a:rPr>
              <a:t> </a:t>
            </a:r>
            <a:r>
              <a:rPr lang="en-IN" sz="1800" b="0" i="0" u="none" strike="noStrike" kern="1200" baseline="0" dirty="0">
                <a:solidFill>
                  <a:srgbClr val="FF0000"/>
                </a:solidFill>
                <a:latin typeface="Times New Roman" pitchFamily="18" charset="0"/>
                <a:ea typeface="+mn-ea"/>
                <a:cs typeface="Times New Roman" pitchFamily="18" charset="0"/>
              </a:rPr>
              <a:t>35.5 </a:t>
            </a:r>
            <a:r>
              <a:rPr lang="en-IN" sz="1800" b="0" i="0" u="none" strike="noStrike" kern="1200" baseline="0" dirty="0" err="1">
                <a:solidFill>
                  <a:srgbClr val="FF0000"/>
                </a:solidFill>
                <a:latin typeface="Times New Roman" pitchFamily="18" charset="0"/>
                <a:ea typeface="+mn-ea"/>
                <a:cs typeface="Times New Roman" pitchFamily="18" charset="0"/>
              </a:rPr>
              <a:t>dBi</a:t>
            </a:r>
            <a:r>
              <a:rPr lang="en-IN" sz="1800" b="0" i="0" u="none" strike="noStrike" kern="1200" baseline="0" dirty="0">
                <a:solidFill>
                  <a:srgbClr val="FF0000"/>
                </a:solidFill>
                <a:latin typeface="Times New Roman" pitchFamily="18" charset="0"/>
                <a:ea typeface="+mn-ea"/>
                <a:cs typeface="Times New Roman" pitchFamily="18" charset="0"/>
              </a:rPr>
              <a:t> </a:t>
            </a:r>
            <a:r>
              <a:rPr lang="da-DK" sz="1800" b="0" i="0" u="none" strike="noStrike" kern="1200" baseline="0" dirty="0">
                <a:solidFill>
                  <a:srgbClr val="FF0000"/>
                </a:solidFill>
                <a:latin typeface="Times New Roman" pitchFamily="18" charset="0"/>
                <a:ea typeface="+mn-ea"/>
                <a:cs typeface="Times New Roman" pitchFamily="18" charset="0"/>
              </a:rPr>
              <a:t> </a:t>
            </a:r>
            <a:r>
              <a:rPr lang="da-DK" sz="1800" b="0" i="0" u="none" strike="noStrike" kern="1200" baseline="0" dirty="0">
                <a:solidFill>
                  <a:schemeClr val="dk1"/>
                </a:solidFill>
                <a:latin typeface="Times New Roman" pitchFamily="18" charset="0"/>
                <a:ea typeface="+mn-ea"/>
                <a:cs typeface="Times New Roman" pitchFamily="18" charset="0"/>
              </a:rPr>
              <a:t>with an </a:t>
            </a:r>
            <a:r>
              <a:rPr lang="en-IN" sz="1800" b="0" i="0" u="none" strike="noStrike" kern="1200" baseline="0" dirty="0">
                <a:solidFill>
                  <a:schemeClr val="dk1"/>
                </a:solidFill>
                <a:latin typeface="Times New Roman" pitchFamily="18" charset="0"/>
                <a:ea typeface="+mn-ea"/>
                <a:cs typeface="Times New Roman" pitchFamily="18" charset="0"/>
              </a:rPr>
              <a:t>aperture efficiency of </a:t>
            </a:r>
            <a:r>
              <a:rPr lang="en-IN" sz="1800" b="0" i="0" u="none" strike="noStrike" kern="1200" baseline="0" dirty="0">
                <a:solidFill>
                  <a:srgbClr val="FF0000"/>
                </a:solidFill>
                <a:latin typeface="Times New Roman" pitchFamily="18" charset="0"/>
                <a:ea typeface="+mn-ea"/>
                <a:cs typeface="Times New Roman" pitchFamily="18" charset="0"/>
              </a:rPr>
              <a:t>52.7% </a:t>
            </a:r>
            <a:r>
              <a:rPr lang="da-DK" sz="1800" b="0" i="0" u="none" strike="noStrike" kern="1200" baseline="0" dirty="0">
                <a:solidFill>
                  <a:srgbClr val="FF0000"/>
                </a:solidFill>
                <a:latin typeface="Times New Roman" pitchFamily="18" charset="0"/>
                <a:ea typeface="+mn-ea"/>
                <a:cs typeface="Times New Roman" pitchFamily="18" charset="0"/>
              </a:rPr>
              <a:t> </a:t>
            </a:r>
            <a:r>
              <a:rPr lang="da-DK" sz="1800" b="0" i="0" u="none" strike="noStrike" kern="1200" baseline="0" dirty="0">
                <a:solidFill>
                  <a:schemeClr val="dk1"/>
                </a:solidFill>
                <a:latin typeface="Times New Roman" pitchFamily="18" charset="0"/>
                <a:ea typeface="+mn-ea"/>
                <a:cs typeface="Times New Roman" pitchFamily="18" charset="0"/>
              </a:rPr>
              <a:t>for LHCP excitation and a gain of </a:t>
            </a:r>
            <a:r>
              <a:rPr lang="en-IN" sz="1800" b="0" i="0" u="none" strike="noStrike" kern="1200" baseline="0" dirty="0">
                <a:solidFill>
                  <a:srgbClr val="FF0000"/>
                </a:solidFill>
                <a:latin typeface="Times New Roman" pitchFamily="18" charset="0"/>
                <a:ea typeface="+mn-ea"/>
                <a:cs typeface="Times New Roman" pitchFamily="18" charset="0"/>
              </a:rPr>
              <a:t>35.4 </a:t>
            </a:r>
            <a:r>
              <a:rPr lang="en-IN" sz="1800" b="0" i="0" u="none" strike="noStrike" kern="1200" baseline="0" dirty="0" err="1">
                <a:solidFill>
                  <a:srgbClr val="FF0000"/>
                </a:solidFill>
                <a:latin typeface="Times New Roman" pitchFamily="18" charset="0"/>
                <a:ea typeface="+mn-ea"/>
                <a:cs typeface="Times New Roman" pitchFamily="18" charset="0"/>
              </a:rPr>
              <a:t>dBi</a:t>
            </a:r>
            <a:r>
              <a:rPr lang="en-IN" sz="1800" b="0" i="0" u="none" strike="noStrike" kern="1200" baseline="0" dirty="0">
                <a:solidFill>
                  <a:srgbClr val="FF0000"/>
                </a:solidFill>
                <a:latin typeface="Times New Roman" pitchFamily="18" charset="0"/>
                <a:ea typeface="+mn-ea"/>
                <a:cs typeface="Times New Roman" pitchFamily="18" charset="0"/>
              </a:rPr>
              <a:t> </a:t>
            </a:r>
            <a:r>
              <a:rPr lang="en-IN" sz="1800" b="0" i="0" u="none" strike="noStrike" kern="1200" baseline="0" dirty="0">
                <a:solidFill>
                  <a:schemeClr val="dk1"/>
                </a:solidFill>
                <a:latin typeface="Times New Roman" pitchFamily="18" charset="0"/>
                <a:ea typeface="+mn-ea"/>
                <a:cs typeface="Times New Roman" pitchFamily="18" charset="0"/>
              </a:rPr>
              <a:t>and aperture efficiency of </a:t>
            </a:r>
            <a:r>
              <a:rPr lang="en-IN" sz="1800" b="0" i="0" u="none" strike="noStrike" kern="1200" baseline="0" dirty="0">
                <a:solidFill>
                  <a:srgbClr val="FF0000"/>
                </a:solidFill>
                <a:latin typeface="Times New Roman" pitchFamily="18" charset="0"/>
                <a:ea typeface="+mn-ea"/>
                <a:cs typeface="Times New Roman" pitchFamily="18" charset="0"/>
              </a:rPr>
              <a:t>51.6% </a:t>
            </a:r>
            <a:r>
              <a:rPr lang="da-DK" sz="1800" b="0" i="0" u="none" strike="noStrike" kern="1200" baseline="0" dirty="0">
                <a:solidFill>
                  <a:schemeClr val="dk1"/>
                </a:solidFill>
                <a:latin typeface="Times New Roman" pitchFamily="18" charset="0"/>
                <a:ea typeface="+mn-ea"/>
                <a:cs typeface="Times New Roman" pitchFamily="18" charset="0"/>
              </a:rPr>
              <a:t>for RHCP excitation is obtained.</a:t>
            </a:r>
          </a:p>
          <a:p>
            <a:pPr algn="just">
              <a:lnSpc>
                <a:spcPct val="150000"/>
              </a:lnSpc>
            </a:pPr>
            <a:endParaRPr lang="en-IN" sz="1800" b="0" i="0" u="none" strike="noStrike" kern="1200" baseline="0" dirty="0">
              <a:solidFill>
                <a:schemeClr val="dk1"/>
              </a:solidFill>
              <a:latin typeface="Times New Roman" pitchFamily="18" charset="0"/>
              <a:ea typeface="+mn-ea"/>
              <a:cs typeface="Times New Roman" pitchFamily="18" charset="0"/>
            </a:endParaRPr>
          </a:p>
          <a:p>
            <a:r>
              <a:rPr lang="en-IN" sz="1800" dirty="0">
                <a:latin typeface="Times New Roman" pitchFamily="18" charset="0"/>
                <a:cs typeface="Times New Roman" pitchFamily="18" charset="0"/>
              </a:rPr>
              <a:t>Reference: </a:t>
            </a:r>
            <a:r>
              <a:rPr lang="en-IN" sz="1800" dirty="0" err="1">
                <a:latin typeface="Times New Roman" pitchFamily="18" charset="0"/>
                <a:cs typeface="Times New Roman" pitchFamily="18" charset="0"/>
              </a:rPr>
              <a:t>Su</a:t>
            </a:r>
            <a:r>
              <a:rPr lang="en-IN" sz="1800" dirty="0">
                <a:latin typeface="Times New Roman" pitchFamily="18" charset="0"/>
                <a:cs typeface="Times New Roman" pitchFamily="18" charset="0"/>
              </a:rPr>
              <a:t>, Tao, </a:t>
            </a:r>
            <a:r>
              <a:rPr lang="en-IN" sz="1800" dirty="0" err="1">
                <a:latin typeface="Times New Roman" pitchFamily="18" charset="0"/>
                <a:cs typeface="Times New Roman" pitchFamily="18" charset="0"/>
              </a:rPr>
              <a:t>Xiangjie</a:t>
            </a:r>
            <a:r>
              <a:rPr lang="en-IN" sz="1800" dirty="0">
                <a:latin typeface="Times New Roman" pitchFamily="18" charset="0"/>
                <a:cs typeface="Times New Roman" pitchFamily="18" charset="0"/>
              </a:rPr>
              <a:t> Yi, and </a:t>
            </a:r>
            <a:r>
              <a:rPr lang="en-IN" sz="1800" dirty="0" err="1">
                <a:latin typeface="Times New Roman" pitchFamily="18" charset="0"/>
                <a:cs typeface="Times New Roman" pitchFamily="18" charset="0"/>
              </a:rPr>
              <a:t>Bian</a:t>
            </a:r>
            <a:r>
              <a:rPr lang="en-IN" sz="1800" dirty="0">
                <a:latin typeface="Times New Roman" pitchFamily="18" charset="0"/>
                <a:cs typeface="Times New Roman" pitchFamily="18" charset="0"/>
              </a:rPr>
              <a:t> Wu. "X/Ku dual-band single-layer </a:t>
            </a:r>
            <a:r>
              <a:rPr lang="en-IN" sz="1800" dirty="0" err="1">
                <a:latin typeface="Times New Roman" pitchFamily="18" charset="0"/>
                <a:cs typeface="Times New Roman" pitchFamily="18" charset="0"/>
              </a:rPr>
              <a:t>reflectarray</a:t>
            </a:r>
            <a:r>
              <a:rPr lang="en-IN" sz="1800" dirty="0">
                <a:latin typeface="Times New Roman" pitchFamily="18" charset="0"/>
                <a:cs typeface="Times New Roman" pitchFamily="18" charset="0"/>
              </a:rPr>
              <a:t> antenna." IEEE Antennas and Wireless Propagation Letters 18.2 (2019): 338-342.</a:t>
            </a:r>
          </a:p>
          <a:p>
            <a:endParaRPr lang="en-IN" sz="1800" b="0" dirty="0">
              <a:solidFill>
                <a:schemeClr val="tx1"/>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574590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43259"/>
            <a:ext cx="10263436" cy="1143000"/>
          </a:xfrm>
        </p:spPr>
        <p:txBody>
          <a:bodyPr>
            <a:normAutofit/>
          </a:bodyPr>
          <a:lstStyle/>
          <a:p>
            <a:r>
              <a:rPr lang="en-US" sz="2400" b="1" dirty="0">
                <a:latin typeface="Times New Roman" pitchFamily="18" charset="0"/>
                <a:cs typeface="Times New Roman" pitchFamily="18" charset="0"/>
              </a:rPr>
              <a:t>WIDEBAND LOW-PROFILE KU-BAND TRANSMITARRAY ANTENNA</a:t>
            </a:r>
            <a:endParaRPr lang="en-IN" sz="2400" b="1" dirty="0">
              <a:latin typeface="Times New Roman" pitchFamily="18" charset="0"/>
              <a:cs typeface="Times New Roman" pitchFamily="18" charset="0"/>
            </a:endParaRPr>
          </a:p>
        </p:txBody>
      </p:sp>
      <p:sp>
        <p:nvSpPr>
          <p:cNvPr id="3" name="Content Placeholder 2"/>
          <p:cNvSpPr>
            <a:spLocks noGrp="1"/>
          </p:cNvSpPr>
          <p:nvPr>
            <p:ph idx="1"/>
          </p:nvPr>
        </p:nvSpPr>
        <p:spPr>
          <a:xfrm>
            <a:off x="476249" y="1600200"/>
            <a:ext cx="11020425" cy="4997152"/>
          </a:xfrm>
        </p:spPr>
        <p:txBody>
          <a:bodyPr>
            <a:normAutofit fontScale="92500"/>
          </a:bodyPr>
          <a:lstStyle/>
          <a:p>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Three Layers</a:t>
            </a:r>
          </a:p>
          <a:p>
            <a:pPr algn="just"/>
            <a:r>
              <a:rPr lang="en-IN" sz="2400" dirty="0">
                <a:latin typeface="Times New Roman" pitchFamily="18" charset="0"/>
                <a:cs typeface="Times New Roman" pitchFamily="18" charset="0"/>
              </a:rPr>
              <a:t>Operating in Ku-band (15 GHz)</a:t>
            </a:r>
          </a:p>
          <a:p>
            <a:pPr algn="just"/>
            <a:r>
              <a:rPr lang="en-US" sz="2400" dirty="0">
                <a:latin typeface="Times New Roman" pitchFamily="18" charset="0"/>
                <a:cs typeface="Times New Roman" pitchFamily="18" charset="0"/>
              </a:rPr>
              <a:t>Square patches are printed on the substrate of the top and bottom layers, and the middle layer is a Jerusalem slot in the ground.</a:t>
            </a:r>
          </a:p>
          <a:p>
            <a:pPr algn="just"/>
            <a:r>
              <a:rPr lang="en-US" sz="2400" dirty="0">
                <a:latin typeface="Times New Roman" pitchFamily="18" charset="0"/>
                <a:cs typeface="Times New Roman" pitchFamily="18" charset="0"/>
              </a:rPr>
              <a:t>The 360◦ phase is achieved by changing the length of the patch and slot, and the proposed </a:t>
            </a:r>
            <a:r>
              <a:rPr lang="en-US" sz="2400" dirty="0" err="1">
                <a:latin typeface="Times New Roman" pitchFamily="18" charset="0"/>
                <a:cs typeface="Times New Roman" pitchFamily="18" charset="0"/>
              </a:rPr>
              <a:t>transmitarray</a:t>
            </a:r>
            <a:r>
              <a:rPr lang="en-US" sz="2400" dirty="0">
                <a:latin typeface="Times New Roman" pitchFamily="18" charset="0"/>
                <a:cs typeface="Times New Roman" pitchFamily="18" charset="0"/>
              </a:rPr>
              <a:t> unit has a flat phase curve and great transmission characteristics.</a:t>
            </a:r>
          </a:p>
          <a:p>
            <a:pPr algn="just"/>
            <a:r>
              <a:rPr lang="en-IN" sz="2400" dirty="0">
                <a:latin typeface="Times New Roman" pitchFamily="18" charset="0"/>
                <a:cs typeface="Times New Roman" pitchFamily="18" charset="0"/>
              </a:rPr>
              <a:t>Gain is </a:t>
            </a:r>
            <a:r>
              <a:rPr lang="en-IN" sz="2400" dirty="0">
                <a:solidFill>
                  <a:srgbClr val="FF0000"/>
                </a:solidFill>
                <a:latin typeface="Times New Roman" pitchFamily="18" charset="0"/>
                <a:cs typeface="Times New Roman" pitchFamily="18" charset="0"/>
              </a:rPr>
              <a:t>23.06dBi</a:t>
            </a:r>
            <a:r>
              <a:rPr lang="en-IN" sz="2400" dirty="0">
                <a:latin typeface="Times New Roman" pitchFamily="18" charset="0"/>
                <a:cs typeface="Times New Roman" pitchFamily="18" charset="0"/>
              </a:rPr>
              <a:t>, </a:t>
            </a:r>
            <a:r>
              <a:rPr lang="en-IN" sz="2400" dirty="0">
                <a:solidFill>
                  <a:srgbClr val="FF0000"/>
                </a:solidFill>
                <a:latin typeface="Times New Roman" pitchFamily="18" charset="0"/>
                <a:cs typeface="Times New Roman" pitchFamily="18" charset="0"/>
              </a:rPr>
              <a:t>42.3% </a:t>
            </a:r>
            <a:r>
              <a:rPr lang="en-IN" sz="2400" dirty="0">
                <a:latin typeface="Times New Roman" pitchFamily="18" charset="0"/>
                <a:cs typeface="Times New Roman" pitchFamily="18" charset="0"/>
              </a:rPr>
              <a:t>aperture efficiency, </a:t>
            </a:r>
            <a:r>
              <a:rPr lang="en-US" sz="2400" dirty="0">
                <a:latin typeface="Times New Roman" pitchFamily="18" charset="0"/>
                <a:cs typeface="Times New Roman" pitchFamily="18" charset="0"/>
              </a:rPr>
              <a:t>the backward radiation level is below </a:t>
            </a:r>
            <a:r>
              <a:rPr lang="en-US" sz="2400" dirty="0">
                <a:solidFill>
                  <a:srgbClr val="FF0000"/>
                </a:solidFill>
                <a:latin typeface="Times New Roman" pitchFamily="18" charset="0"/>
                <a:cs typeface="Times New Roman" pitchFamily="18" charset="0"/>
              </a:rPr>
              <a:t>-15dB</a:t>
            </a:r>
            <a:r>
              <a:rPr lang="en-US" sz="2400"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TA unit has symmetrical structure, so the </a:t>
            </a:r>
            <a:r>
              <a:rPr lang="en-US" sz="2400" dirty="0" err="1">
                <a:latin typeface="Times New Roman" pitchFamily="18" charset="0"/>
                <a:cs typeface="Times New Roman" pitchFamily="18" charset="0"/>
              </a:rPr>
              <a:t>transmitarray</a:t>
            </a:r>
            <a:r>
              <a:rPr lang="en-US" sz="2400" dirty="0">
                <a:latin typeface="Times New Roman" pitchFamily="18" charset="0"/>
                <a:cs typeface="Times New Roman" pitchFamily="18" charset="0"/>
              </a:rPr>
              <a:t> antenna can work in dual linear polarization or dual circular polarization.</a:t>
            </a:r>
          </a:p>
          <a:p>
            <a:pPr marL="0" indent="0" algn="just">
              <a:buNone/>
            </a:pPr>
            <a:endParaRPr lang="en-US" sz="1900" dirty="0">
              <a:latin typeface="Times New Roman" pitchFamily="18" charset="0"/>
              <a:cs typeface="Times New Roman" pitchFamily="18" charset="0"/>
            </a:endParaRPr>
          </a:p>
          <a:p>
            <a:pPr marL="0" indent="0" algn="just">
              <a:buNone/>
            </a:pPr>
            <a:r>
              <a:rPr lang="en-US" sz="1900" dirty="0">
                <a:latin typeface="Times New Roman" pitchFamily="18" charset="0"/>
                <a:cs typeface="Times New Roman" pitchFamily="18" charset="0"/>
              </a:rPr>
              <a:t>Reference: </a:t>
            </a:r>
            <a:r>
              <a:rPr lang="en-IN" sz="1900" dirty="0">
                <a:latin typeface="Times New Roman" pitchFamily="18" charset="0"/>
                <a:cs typeface="Times New Roman" pitchFamily="18" charset="0"/>
              </a:rPr>
              <a:t>Li, Mei-Yu, Yong-Ling Ban, and Fu-</a:t>
            </a:r>
            <a:r>
              <a:rPr lang="en-IN" sz="1900" dirty="0" err="1">
                <a:latin typeface="Times New Roman" pitchFamily="18" charset="0"/>
                <a:cs typeface="Times New Roman" pitchFamily="18" charset="0"/>
              </a:rPr>
              <a:t>Qiang</a:t>
            </a:r>
            <a:r>
              <a:rPr lang="en-IN" sz="1900" dirty="0">
                <a:latin typeface="Times New Roman" pitchFamily="18" charset="0"/>
                <a:cs typeface="Times New Roman" pitchFamily="18" charset="0"/>
              </a:rPr>
              <a:t> Yan. "Wideband Low-Profile Ku-Band </a:t>
            </a:r>
            <a:r>
              <a:rPr lang="en-IN" sz="1900" dirty="0" err="1">
                <a:latin typeface="Times New Roman" pitchFamily="18" charset="0"/>
                <a:cs typeface="Times New Roman" pitchFamily="18" charset="0"/>
              </a:rPr>
              <a:t>Transmitarray</a:t>
            </a:r>
            <a:r>
              <a:rPr lang="en-IN" sz="1900" dirty="0">
                <a:latin typeface="Times New Roman" pitchFamily="18" charset="0"/>
                <a:cs typeface="Times New Roman" pitchFamily="18" charset="0"/>
              </a:rPr>
              <a:t> Antenna." </a:t>
            </a:r>
            <a:r>
              <a:rPr lang="en-IN" sz="1900" i="1" dirty="0">
                <a:latin typeface="Times New Roman" pitchFamily="18" charset="0"/>
                <a:cs typeface="Times New Roman" pitchFamily="18" charset="0"/>
              </a:rPr>
              <a:t>IEEE Access</a:t>
            </a:r>
            <a:r>
              <a:rPr lang="en-IN" sz="1900" dirty="0">
                <a:latin typeface="Times New Roman" pitchFamily="18" charset="0"/>
                <a:cs typeface="Times New Roman" pitchFamily="18" charset="0"/>
              </a:rPr>
              <a:t> 9 (2020): 6683-6688.</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306" y="981868"/>
            <a:ext cx="3810369" cy="1970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802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019" y="280046"/>
            <a:ext cx="8229600" cy="720080"/>
          </a:xfrm>
        </p:spPr>
        <p:txBody>
          <a:bodyPr>
            <a:normAutofit/>
          </a:bodyPr>
          <a:lstStyle/>
          <a:p>
            <a:r>
              <a:rPr lang="en-IN" sz="2800" b="1" dirty="0">
                <a:latin typeface="Times New Roman" pitchFamily="18" charset="0"/>
                <a:cs typeface="Times New Roman" pitchFamily="18" charset="0"/>
              </a:rPr>
              <a:t>REFERENCE</a:t>
            </a:r>
          </a:p>
        </p:txBody>
      </p:sp>
      <p:sp>
        <p:nvSpPr>
          <p:cNvPr id="4" name="Content Placeholder 2"/>
          <p:cNvSpPr>
            <a:spLocks noGrp="1"/>
          </p:cNvSpPr>
          <p:nvPr>
            <p:ph idx="1"/>
          </p:nvPr>
        </p:nvSpPr>
        <p:spPr>
          <a:xfrm>
            <a:off x="314325" y="1000126"/>
            <a:ext cx="11877675" cy="5216525"/>
          </a:xfrm>
        </p:spPr>
        <p:txBody>
          <a:bodyPr>
            <a:normAutofit fontScale="85000" lnSpcReduction="20000"/>
          </a:bodyPr>
          <a:lstStyle/>
          <a:p>
            <a:pPr marL="457200" indent="-457200" algn="just">
              <a:buFont typeface="+mj-lt"/>
              <a:buAutoNum type="arabicPeriod"/>
            </a:pPr>
            <a:r>
              <a:rPr lang="en-US" sz="1900" dirty="0">
                <a:latin typeface="Times New Roman" pitchFamily="18" charset="0"/>
                <a:cs typeface="Times New Roman" pitchFamily="18" charset="0"/>
              </a:rPr>
              <a:t>Li, Xi, and Lin Yang. "Single-layer dual-band wide band-ratio </a:t>
            </a:r>
            <a:r>
              <a:rPr lang="en-US" sz="1900" dirty="0" err="1">
                <a:latin typeface="Times New Roman" pitchFamily="18" charset="0"/>
                <a:cs typeface="Times New Roman" pitchFamily="18" charset="0"/>
              </a:rPr>
              <a:t>reflectarray</a:t>
            </a:r>
            <a:r>
              <a:rPr lang="en-US" sz="1900" dirty="0">
                <a:latin typeface="Times New Roman" pitchFamily="18" charset="0"/>
                <a:cs typeface="Times New Roman" pitchFamily="18" charset="0"/>
              </a:rPr>
              <a:t> with orthogonal linear polarization." </a:t>
            </a:r>
            <a:r>
              <a:rPr lang="en-US" sz="1900" i="1" dirty="0">
                <a:latin typeface="Times New Roman" pitchFamily="18" charset="0"/>
                <a:cs typeface="Times New Roman" pitchFamily="18" charset="0"/>
              </a:rPr>
              <a:t>IEEE Access</a:t>
            </a:r>
            <a:r>
              <a:rPr lang="en-US" sz="1900" dirty="0">
                <a:latin typeface="Times New Roman" pitchFamily="18" charset="0"/>
                <a:cs typeface="Times New Roman" pitchFamily="18" charset="0"/>
              </a:rPr>
              <a:t> 8 (2020): 93586-93593.</a:t>
            </a:r>
          </a:p>
          <a:p>
            <a:pPr marL="457200" indent="-457200" algn="just">
              <a:buFont typeface="+mj-lt"/>
              <a:buAutoNum type="arabicPeriod"/>
            </a:pPr>
            <a:r>
              <a:rPr lang="en-IN" sz="1900" dirty="0">
                <a:latin typeface="Times New Roman" pitchFamily="18" charset="0"/>
                <a:cs typeface="Times New Roman" pitchFamily="18" charset="0"/>
              </a:rPr>
              <a:t>Zhang, </a:t>
            </a:r>
            <a:r>
              <a:rPr lang="en-IN" sz="1900" dirty="0" err="1">
                <a:latin typeface="Times New Roman" pitchFamily="18" charset="0"/>
                <a:cs typeface="Times New Roman" pitchFamily="18" charset="0"/>
              </a:rPr>
              <a:t>Xingliang</a:t>
            </a:r>
            <a:r>
              <a:rPr lang="en-IN" sz="1900" dirty="0">
                <a:latin typeface="Times New Roman" pitchFamily="18" charset="0"/>
                <a:cs typeface="Times New Roman" pitchFamily="18" charset="0"/>
              </a:rPr>
              <a:t>, et al. "Single-layer </a:t>
            </a:r>
            <a:r>
              <a:rPr lang="en-IN" sz="1900" dirty="0" err="1">
                <a:latin typeface="Times New Roman" pitchFamily="18" charset="0"/>
                <a:cs typeface="Times New Roman" pitchFamily="18" charset="0"/>
              </a:rPr>
              <a:t>reflectarray</a:t>
            </a:r>
            <a:r>
              <a:rPr lang="en-IN" sz="1900" dirty="0">
                <a:latin typeface="Times New Roman" pitchFamily="18" charset="0"/>
                <a:cs typeface="Times New Roman" pitchFamily="18" charset="0"/>
              </a:rPr>
              <a:t> antenna with independent dual-CP beam control." </a:t>
            </a:r>
            <a:r>
              <a:rPr lang="en-IN" sz="1900" i="1" dirty="0">
                <a:latin typeface="Times New Roman" pitchFamily="18" charset="0"/>
                <a:cs typeface="Times New Roman" pitchFamily="18" charset="0"/>
              </a:rPr>
              <a:t>IEEE Antennas and Wireless Propagation Letters</a:t>
            </a:r>
            <a:r>
              <a:rPr lang="en-IN" sz="1900" dirty="0">
                <a:latin typeface="Times New Roman" pitchFamily="18" charset="0"/>
                <a:cs typeface="Times New Roman" pitchFamily="18" charset="0"/>
              </a:rPr>
              <a:t> 19.4 (2020): 532-536.</a:t>
            </a:r>
          </a:p>
          <a:p>
            <a:pPr marL="457200" indent="-457200" algn="just">
              <a:buFont typeface="+mj-lt"/>
              <a:buAutoNum type="arabicPeriod"/>
            </a:pPr>
            <a:r>
              <a:rPr lang="en-IN" sz="1900" dirty="0">
                <a:latin typeface="Times New Roman" pitchFamily="18" charset="0"/>
                <a:cs typeface="Times New Roman" pitchFamily="18" charset="0"/>
              </a:rPr>
              <a:t>Su, Tao, </a:t>
            </a:r>
            <a:r>
              <a:rPr lang="en-IN" sz="1900" dirty="0" err="1">
                <a:latin typeface="Times New Roman" pitchFamily="18" charset="0"/>
                <a:cs typeface="Times New Roman" pitchFamily="18" charset="0"/>
              </a:rPr>
              <a:t>Xiangjie</a:t>
            </a:r>
            <a:r>
              <a:rPr lang="en-IN" sz="1900" dirty="0">
                <a:latin typeface="Times New Roman" pitchFamily="18" charset="0"/>
                <a:cs typeface="Times New Roman" pitchFamily="18" charset="0"/>
              </a:rPr>
              <a:t> Yi, and </a:t>
            </a:r>
            <a:r>
              <a:rPr lang="en-IN" sz="1900" dirty="0" err="1">
                <a:latin typeface="Times New Roman" pitchFamily="18" charset="0"/>
                <a:cs typeface="Times New Roman" pitchFamily="18" charset="0"/>
              </a:rPr>
              <a:t>Bian</a:t>
            </a:r>
            <a:r>
              <a:rPr lang="en-IN" sz="1900" dirty="0">
                <a:latin typeface="Times New Roman" pitchFamily="18" charset="0"/>
                <a:cs typeface="Times New Roman" pitchFamily="18" charset="0"/>
              </a:rPr>
              <a:t> Wu. "X/Ku dual-band single-layer </a:t>
            </a:r>
            <a:r>
              <a:rPr lang="en-IN" sz="1900" dirty="0" err="1">
                <a:latin typeface="Times New Roman" pitchFamily="18" charset="0"/>
                <a:cs typeface="Times New Roman" pitchFamily="18" charset="0"/>
              </a:rPr>
              <a:t>reflectarray</a:t>
            </a:r>
            <a:r>
              <a:rPr lang="en-IN" sz="1900" dirty="0">
                <a:latin typeface="Times New Roman" pitchFamily="18" charset="0"/>
                <a:cs typeface="Times New Roman" pitchFamily="18" charset="0"/>
              </a:rPr>
              <a:t> antenna." </a:t>
            </a:r>
            <a:r>
              <a:rPr lang="en-IN" sz="1900" i="1" dirty="0">
                <a:latin typeface="Times New Roman" pitchFamily="18" charset="0"/>
                <a:cs typeface="Times New Roman" pitchFamily="18" charset="0"/>
              </a:rPr>
              <a:t>IEEE Antennas and Wireless Propagation Letters</a:t>
            </a:r>
            <a:r>
              <a:rPr lang="en-IN" sz="1900" dirty="0">
                <a:latin typeface="Times New Roman" pitchFamily="18" charset="0"/>
                <a:cs typeface="Times New Roman" pitchFamily="18" charset="0"/>
              </a:rPr>
              <a:t> 18.2 (2019): 338-342.</a:t>
            </a:r>
          </a:p>
          <a:p>
            <a:pPr marL="457200" indent="-457200" algn="just">
              <a:buFont typeface="+mj-lt"/>
              <a:buAutoNum type="arabicPeriod"/>
            </a:pPr>
            <a:r>
              <a:rPr lang="en-IN" sz="1900" dirty="0" err="1">
                <a:latin typeface="Times New Roman" pitchFamily="18" charset="0"/>
                <a:cs typeface="Times New Roman" pitchFamily="18" charset="0"/>
              </a:rPr>
              <a:t>Veluchamy</a:t>
            </a:r>
            <a:r>
              <a:rPr lang="en-IN" sz="1900" dirty="0">
                <a:latin typeface="Times New Roman" pitchFamily="18" charset="0"/>
                <a:cs typeface="Times New Roman" pitchFamily="18" charset="0"/>
              </a:rPr>
              <a:t>, </a:t>
            </a:r>
            <a:r>
              <a:rPr lang="en-IN" sz="1900" dirty="0" err="1">
                <a:latin typeface="Times New Roman" pitchFamily="18" charset="0"/>
                <a:cs typeface="Times New Roman" pitchFamily="18" charset="0"/>
              </a:rPr>
              <a:t>Lingasamy</a:t>
            </a:r>
            <a:r>
              <a:rPr lang="en-IN" sz="1900" dirty="0">
                <a:latin typeface="Times New Roman" pitchFamily="18" charset="0"/>
                <a:cs typeface="Times New Roman" pitchFamily="18" charset="0"/>
              </a:rPr>
              <a:t>, M. </a:t>
            </a:r>
            <a:r>
              <a:rPr lang="en-IN" sz="1900" dirty="0" err="1">
                <a:latin typeface="Times New Roman" pitchFamily="18" charset="0"/>
                <a:cs typeface="Times New Roman" pitchFamily="18" charset="0"/>
              </a:rPr>
              <a:t>Gulam</a:t>
            </a:r>
            <a:r>
              <a:rPr lang="en-IN" sz="1900" dirty="0">
                <a:latin typeface="Times New Roman" pitchFamily="18" charset="0"/>
                <a:cs typeface="Times New Roman" pitchFamily="18" charset="0"/>
              </a:rPr>
              <a:t> </a:t>
            </a:r>
            <a:r>
              <a:rPr lang="en-IN" sz="1900" dirty="0" err="1">
                <a:latin typeface="Times New Roman" pitchFamily="18" charset="0"/>
                <a:cs typeface="Times New Roman" pitchFamily="18" charset="0"/>
              </a:rPr>
              <a:t>Nabi</a:t>
            </a:r>
            <a:r>
              <a:rPr lang="en-IN" sz="1900" dirty="0">
                <a:latin typeface="Times New Roman" pitchFamily="18" charset="0"/>
                <a:cs typeface="Times New Roman" pitchFamily="18" charset="0"/>
              </a:rPr>
              <a:t> </a:t>
            </a:r>
            <a:r>
              <a:rPr lang="en-IN" sz="1900" dirty="0" err="1">
                <a:latin typeface="Times New Roman" pitchFamily="18" charset="0"/>
                <a:cs typeface="Times New Roman" pitchFamily="18" charset="0"/>
              </a:rPr>
              <a:t>Alsath</a:t>
            </a:r>
            <a:r>
              <a:rPr lang="en-IN" sz="1900" dirty="0">
                <a:latin typeface="Times New Roman" pitchFamily="18" charset="0"/>
                <a:cs typeface="Times New Roman" pitchFamily="18" charset="0"/>
              </a:rPr>
              <a:t>, and </a:t>
            </a:r>
            <a:r>
              <a:rPr lang="en-IN" sz="1900" dirty="0" err="1">
                <a:latin typeface="Times New Roman" pitchFamily="18" charset="0"/>
                <a:cs typeface="Times New Roman" pitchFamily="18" charset="0"/>
              </a:rPr>
              <a:t>Krishnasamy</a:t>
            </a:r>
            <a:r>
              <a:rPr lang="en-IN" sz="1900" dirty="0">
                <a:latin typeface="Times New Roman" pitchFamily="18" charset="0"/>
                <a:cs typeface="Times New Roman" pitchFamily="18" charset="0"/>
              </a:rPr>
              <a:t> T. </a:t>
            </a:r>
            <a:r>
              <a:rPr lang="en-IN" sz="1900" dirty="0" err="1">
                <a:latin typeface="Times New Roman" pitchFamily="18" charset="0"/>
                <a:cs typeface="Times New Roman" pitchFamily="18" charset="0"/>
              </a:rPr>
              <a:t>Selvan</a:t>
            </a:r>
            <a:r>
              <a:rPr lang="en-IN" sz="1900" dirty="0">
                <a:latin typeface="Times New Roman" pitchFamily="18" charset="0"/>
                <a:cs typeface="Times New Roman" pitchFamily="18" charset="0"/>
              </a:rPr>
              <a:t>. "Design and evaluation of a wideband </a:t>
            </a:r>
            <a:r>
              <a:rPr lang="en-IN" sz="1900" dirty="0" err="1">
                <a:latin typeface="Times New Roman" pitchFamily="18" charset="0"/>
                <a:cs typeface="Times New Roman" pitchFamily="18" charset="0"/>
              </a:rPr>
              <a:t>reflectarray</a:t>
            </a:r>
            <a:r>
              <a:rPr lang="en-IN" sz="1900" dirty="0">
                <a:latin typeface="Times New Roman" pitchFamily="18" charset="0"/>
                <a:cs typeface="Times New Roman" pitchFamily="18" charset="0"/>
              </a:rPr>
              <a:t> antenna using cross dipole with double‐ring elements." </a:t>
            </a:r>
            <a:r>
              <a:rPr lang="en-IN" sz="1900" i="1" dirty="0">
                <a:latin typeface="Times New Roman" pitchFamily="18" charset="0"/>
                <a:cs typeface="Times New Roman" pitchFamily="18" charset="0"/>
              </a:rPr>
              <a:t>International Journal of RF and Microwave Computer‐Aided Engineering</a:t>
            </a:r>
            <a:r>
              <a:rPr lang="en-IN" sz="1900" dirty="0">
                <a:latin typeface="Times New Roman" pitchFamily="18" charset="0"/>
                <a:cs typeface="Times New Roman" pitchFamily="18" charset="0"/>
              </a:rPr>
              <a:t> 29.9 (2019): e21865.</a:t>
            </a:r>
          </a:p>
          <a:p>
            <a:pPr marL="457200" indent="-457200" algn="just">
              <a:buFont typeface="+mj-lt"/>
              <a:buAutoNum type="arabicPeriod"/>
            </a:pPr>
            <a:r>
              <a:rPr lang="en-IN" sz="1900" dirty="0" err="1">
                <a:latin typeface="Times New Roman" pitchFamily="18" charset="0"/>
                <a:cs typeface="Times New Roman" pitchFamily="18" charset="0"/>
              </a:rPr>
              <a:t>Veluchamy</a:t>
            </a:r>
            <a:r>
              <a:rPr lang="en-IN" sz="1900" dirty="0">
                <a:latin typeface="Times New Roman" pitchFamily="18" charset="0"/>
                <a:cs typeface="Times New Roman" pitchFamily="18" charset="0"/>
              </a:rPr>
              <a:t>, </a:t>
            </a:r>
            <a:r>
              <a:rPr lang="en-IN" sz="1900" dirty="0" err="1">
                <a:latin typeface="Times New Roman" pitchFamily="18" charset="0"/>
                <a:cs typeface="Times New Roman" pitchFamily="18" charset="0"/>
              </a:rPr>
              <a:t>Lingasamy</a:t>
            </a:r>
            <a:r>
              <a:rPr lang="en-IN" sz="1900" dirty="0">
                <a:latin typeface="Times New Roman" pitchFamily="18" charset="0"/>
                <a:cs typeface="Times New Roman" pitchFamily="18" charset="0"/>
              </a:rPr>
              <a:t>, et al. "A wideband, single layer </a:t>
            </a:r>
            <a:r>
              <a:rPr lang="en-IN" sz="1900" dirty="0" err="1">
                <a:latin typeface="Times New Roman" pitchFamily="18" charset="0"/>
                <a:cs typeface="Times New Roman" pitchFamily="18" charset="0"/>
              </a:rPr>
              <a:t>reflectarray</a:t>
            </a:r>
            <a:r>
              <a:rPr lang="en-IN" sz="1900" dirty="0">
                <a:latin typeface="Times New Roman" pitchFamily="18" charset="0"/>
                <a:cs typeface="Times New Roman" pitchFamily="18" charset="0"/>
              </a:rPr>
              <a:t> antenna with cross loop and square ring slot loaded patch elements." </a:t>
            </a:r>
            <a:r>
              <a:rPr lang="en-IN" sz="1900" i="1" dirty="0">
                <a:latin typeface="Times New Roman" pitchFamily="18" charset="0"/>
                <a:cs typeface="Times New Roman" pitchFamily="18" charset="0"/>
              </a:rPr>
              <a:t>International Journal of Microwave and Wireless Technologies</a:t>
            </a:r>
            <a:r>
              <a:rPr lang="en-IN" sz="1900" dirty="0">
                <a:latin typeface="Times New Roman" pitchFamily="18" charset="0"/>
                <a:cs typeface="Times New Roman" pitchFamily="18" charset="0"/>
              </a:rPr>
              <a:t> 11.7 (2019): 703-710.</a:t>
            </a:r>
          </a:p>
          <a:p>
            <a:pPr marL="457200" indent="-457200" algn="just">
              <a:buFont typeface="+mj-lt"/>
              <a:buAutoNum type="arabicPeriod" startAt="6"/>
            </a:pPr>
            <a:r>
              <a:rPr lang="en-US" sz="1900" dirty="0">
                <a:latin typeface="Times New Roman" pitchFamily="18" charset="0"/>
                <a:cs typeface="Times New Roman" pitchFamily="18" charset="0"/>
              </a:rPr>
              <a:t>Cai, Yuan-Ming, et al. "Dual-band circularly polarized </a:t>
            </a:r>
            <a:r>
              <a:rPr lang="en-US" sz="1900" dirty="0" err="1">
                <a:latin typeface="Times New Roman" pitchFamily="18" charset="0"/>
                <a:cs typeface="Times New Roman" pitchFamily="18" charset="0"/>
              </a:rPr>
              <a:t>transmitarray</a:t>
            </a:r>
            <a:r>
              <a:rPr lang="en-US" sz="1900" dirty="0">
                <a:latin typeface="Times New Roman" pitchFamily="18" charset="0"/>
                <a:cs typeface="Times New Roman" pitchFamily="18" charset="0"/>
              </a:rPr>
              <a:t> with single linearly polarized feed." </a:t>
            </a:r>
            <a:r>
              <a:rPr lang="en-US" sz="1900" i="1" dirty="0">
                <a:latin typeface="Times New Roman" pitchFamily="18" charset="0"/>
                <a:cs typeface="Times New Roman" pitchFamily="18" charset="0"/>
              </a:rPr>
              <a:t>IEEE Transactions on Antennas and Propagation</a:t>
            </a:r>
            <a:r>
              <a:rPr lang="en-US" sz="1900" dirty="0">
                <a:latin typeface="Times New Roman" pitchFamily="18" charset="0"/>
                <a:cs typeface="Times New Roman" pitchFamily="18" charset="0"/>
              </a:rPr>
              <a:t> 68.6 (2020): 5015-5020.</a:t>
            </a:r>
          </a:p>
          <a:p>
            <a:pPr marL="457200" indent="-457200" algn="just">
              <a:buFont typeface="+mj-lt"/>
              <a:buAutoNum type="arabicPeriod" startAt="6"/>
            </a:pPr>
            <a:r>
              <a:rPr lang="en-IN" sz="1900" dirty="0" err="1">
                <a:latin typeface="Times New Roman" pitchFamily="18" charset="0"/>
                <a:cs typeface="Times New Roman" pitchFamily="18" charset="0"/>
              </a:rPr>
              <a:t>Veljovic</a:t>
            </a:r>
            <a:r>
              <a:rPr lang="en-IN" sz="1900" dirty="0">
                <a:latin typeface="Times New Roman" pitchFamily="18" charset="0"/>
                <a:cs typeface="Times New Roman" pitchFamily="18" charset="0"/>
              </a:rPr>
              <a:t>, Miroslav J., and Anja K. </a:t>
            </a:r>
            <a:r>
              <a:rPr lang="en-IN" sz="1900" dirty="0" err="1">
                <a:latin typeface="Times New Roman" pitchFamily="18" charset="0"/>
                <a:cs typeface="Times New Roman" pitchFamily="18" charset="0"/>
              </a:rPr>
              <a:t>Skrivervik</a:t>
            </a:r>
            <a:r>
              <a:rPr lang="en-IN" sz="1900" dirty="0">
                <a:latin typeface="Times New Roman" pitchFamily="18" charset="0"/>
                <a:cs typeface="Times New Roman" pitchFamily="18" charset="0"/>
              </a:rPr>
              <a:t>. "Circularly Polarized </a:t>
            </a:r>
            <a:r>
              <a:rPr lang="en-IN" sz="1900" dirty="0" err="1">
                <a:latin typeface="Times New Roman" pitchFamily="18" charset="0"/>
                <a:cs typeface="Times New Roman" pitchFamily="18" charset="0"/>
              </a:rPr>
              <a:t>Transmitarray</a:t>
            </a:r>
            <a:r>
              <a:rPr lang="en-IN" sz="1900" dirty="0">
                <a:latin typeface="Times New Roman" pitchFamily="18" charset="0"/>
                <a:cs typeface="Times New Roman" pitchFamily="18" charset="0"/>
              </a:rPr>
              <a:t> Antenna for CubeSat Intersatellite Links in K-Band." </a:t>
            </a:r>
            <a:r>
              <a:rPr lang="en-IN" sz="1900" i="1" dirty="0">
                <a:latin typeface="Times New Roman" pitchFamily="18" charset="0"/>
                <a:cs typeface="Times New Roman" pitchFamily="18" charset="0"/>
              </a:rPr>
              <a:t>IEEE Antennas and Wireless Propagation Letters</a:t>
            </a:r>
            <a:r>
              <a:rPr lang="en-IN" sz="1900" dirty="0">
                <a:latin typeface="Times New Roman" pitchFamily="18" charset="0"/>
                <a:cs typeface="Times New Roman" pitchFamily="18" charset="0"/>
              </a:rPr>
              <a:t> 19.10 (2020): 1749-1753.</a:t>
            </a:r>
          </a:p>
          <a:p>
            <a:pPr marL="457200" indent="-457200" algn="just">
              <a:buFont typeface="+mj-lt"/>
              <a:buAutoNum type="arabicPeriod" startAt="6"/>
            </a:pPr>
            <a:r>
              <a:rPr lang="en-IN" sz="1900" dirty="0">
                <a:latin typeface="Times New Roman" pitchFamily="18" charset="0"/>
                <a:cs typeface="Times New Roman" pitchFamily="18" charset="0"/>
              </a:rPr>
              <a:t>Deng, </a:t>
            </a:r>
            <a:r>
              <a:rPr lang="en-IN" sz="1900" dirty="0" err="1">
                <a:latin typeface="Times New Roman" pitchFamily="18" charset="0"/>
                <a:cs typeface="Times New Roman" pitchFamily="18" charset="0"/>
              </a:rPr>
              <a:t>Ruyuan</a:t>
            </a:r>
            <a:r>
              <a:rPr lang="en-IN" sz="1900" dirty="0">
                <a:latin typeface="Times New Roman" pitchFamily="18" charset="0"/>
                <a:cs typeface="Times New Roman" pitchFamily="18" charset="0"/>
              </a:rPr>
              <a:t>, et al. "Single-layer dual-band </a:t>
            </a:r>
            <a:r>
              <a:rPr lang="en-IN" sz="1900" dirty="0" err="1">
                <a:latin typeface="Times New Roman" pitchFamily="18" charset="0"/>
                <a:cs typeface="Times New Roman" pitchFamily="18" charset="0"/>
              </a:rPr>
              <a:t>reflectarray</a:t>
            </a:r>
            <a:r>
              <a:rPr lang="en-IN" sz="1900" dirty="0">
                <a:latin typeface="Times New Roman" pitchFamily="18" charset="0"/>
                <a:cs typeface="Times New Roman" pitchFamily="18" charset="0"/>
              </a:rPr>
              <a:t> antennas with wide frequency ratios and high aperture efficiencies using phoenix elements." </a:t>
            </a:r>
            <a:r>
              <a:rPr lang="en-IN" sz="1900" i="1" dirty="0">
                <a:latin typeface="Times New Roman" pitchFamily="18" charset="0"/>
                <a:cs typeface="Times New Roman" pitchFamily="18" charset="0"/>
              </a:rPr>
              <a:t>IEEE Transactions on Antennas and Propagation</a:t>
            </a:r>
            <a:r>
              <a:rPr lang="en-IN" sz="1900" dirty="0">
                <a:latin typeface="Times New Roman" pitchFamily="18" charset="0"/>
                <a:cs typeface="Times New Roman" pitchFamily="18" charset="0"/>
              </a:rPr>
              <a:t> 65.2 (2016): 612-622.</a:t>
            </a:r>
          </a:p>
          <a:p>
            <a:pPr marL="457200" indent="-457200" algn="just">
              <a:buFont typeface="+mj-lt"/>
              <a:buAutoNum type="arabicPeriod" startAt="6"/>
            </a:pPr>
            <a:r>
              <a:rPr lang="en-IN" sz="1900" dirty="0">
                <a:latin typeface="Times New Roman" pitchFamily="18" charset="0"/>
                <a:cs typeface="Times New Roman" pitchFamily="18" charset="0"/>
              </a:rPr>
              <a:t>Xu, </a:t>
            </a:r>
            <a:r>
              <a:rPr lang="en-IN" sz="1900" dirty="0" err="1">
                <a:latin typeface="Times New Roman" pitchFamily="18" charset="0"/>
                <a:cs typeface="Times New Roman" pitchFamily="18" charset="0"/>
              </a:rPr>
              <a:t>Hongjing</a:t>
            </a:r>
            <a:r>
              <a:rPr lang="en-IN" sz="1900" dirty="0">
                <a:latin typeface="Times New Roman" pitchFamily="18" charset="0"/>
                <a:cs typeface="Times New Roman" pitchFamily="18" charset="0"/>
              </a:rPr>
              <a:t>, et al. "Design and Experiment of a Dual-Band 1 Bit Reconfigurable </a:t>
            </a:r>
            <a:r>
              <a:rPr lang="en-IN" sz="1900" dirty="0" err="1">
                <a:latin typeface="Times New Roman" pitchFamily="18" charset="0"/>
                <a:cs typeface="Times New Roman" pitchFamily="18" charset="0"/>
              </a:rPr>
              <a:t>Reflectarray</a:t>
            </a:r>
            <a:r>
              <a:rPr lang="en-IN" sz="1900" dirty="0">
                <a:latin typeface="Times New Roman" pitchFamily="18" charset="0"/>
                <a:cs typeface="Times New Roman" pitchFamily="18" charset="0"/>
              </a:rPr>
              <a:t> Antenna With Independent Large-Angle Beam Scanning Capability." </a:t>
            </a:r>
            <a:r>
              <a:rPr lang="en-IN" sz="1900" i="1" dirty="0">
                <a:latin typeface="Times New Roman" pitchFamily="18" charset="0"/>
                <a:cs typeface="Times New Roman" pitchFamily="18" charset="0"/>
              </a:rPr>
              <a:t>IEEE Antennas and Wireless Propagation Letters</a:t>
            </a:r>
            <a:r>
              <a:rPr lang="en-IN" sz="1900" dirty="0">
                <a:latin typeface="Times New Roman" pitchFamily="18" charset="0"/>
                <a:cs typeface="Times New Roman" pitchFamily="18" charset="0"/>
              </a:rPr>
              <a:t> 19.11 (2020): 1896-1900.</a:t>
            </a:r>
          </a:p>
          <a:p>
            <a:pPr marL="457200" indent="-457200" algn="just">
              <a:buFont typeface="+mj-lt"/>
              <a:buAutoNum type="arabicPeriod" startAt="6"/>
            </a:pPr>
            <a:r>
              <a:rPr lang="en-IN" sz="1900" dirty="0">
                <a:latin typeface="Times New Roman" pitchFamily="18" charset="0"/>
                <a:cs typeface="Times New Roman" pitchFamily="18" charset="0"/>
              </a:rPr>
              <a:t>Li, Mei-Yu, Yong-Ling Ban, and Fu-</a:t>
            </a:r>
            <a:r>
              <a:rPr lang="en-IN" sz="1900" dirty="0" err="1">
                <a:latin typeface="Times New Roman" pitchFamily="18" charset="0"/>
                <a:cs typeface="Times New Roman" pitchFamily="18" charset="0"/>
              </a:rPr>
              <a:t>Qiang</a:t>
            </a:r>
            <a:r>
              <a:rPr lang="en-IN" sz="1900" dirty="0">
                <a:latin typeface="Times New Roman" pitchFamily="18" charset="0"/>
                <a:cs typeface="Times New Roman" pitchFamily="18" charset="0"/>
              </a:rPr>
              <a:t> Yan. "Wideband Low-Profile Ku-Band </a:t>
            </a:r>
            <a:r>
              <a:rPr lang="en-IN" sz="1900" dirty="0" err="1">
                <a:latin typeface="Times New Roman" pitchFamily="18" charset="0"/>
                <a:cs typeface="Times New Roman" pitchFamily="18" charset="0"/>
              </a:rPr>
              <a:t>Transmitarray</a:t>
            </a:r>
            <a:r>
              <a:rPr lang="en-IN" sz="1900" dirty="0">
                <a:latin typeface="Times New Roman" pitchFamily="18" charset="0"/>
                <a:cs typeface="Times New Roman" pitchFamily="18" charset="0"/>
              </a:rPr>
              <a:t> Antenna." </a:t>
            </a:r>
            <a:r>
              <a:rPr lang="en-IN" sz="1900" i="1" dirty="0">
                <a:latin typeface="Times New Roman" pitchFamily="18" charset="0"/>
                <a:cs typeface="Times New Roman" pitchFamily="18" charset="0"/>
              </a:rPr>
              <a:t>IEEE Access</a:t>
            </a:r>
            <a:r>
              <a:rPr lang="en-IN" sz="1900" dirty="0">
                <a:latin typeface="Times New Roman" pitchFamily="18" charset="0"/>
                <a:cs typeface="Times New Roman" pitchFamily="18" charset="0"/>
              </a:rPr>
              <a:t> 9 (2020): 6683-6688.</a:t>
            </a:r>
            <a:endParaRPr lang="en-IN"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4176600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F07F963-C43C-4B17-8EAD-346A23FA1F02}"/>
              </a:ext>
            </a:extLst>
          </p:cNvPr>
          <p:cNvSpPr txBox="1"/>
          <p:nvPr/>
        </p:nvSpPr>
        <p:spPr>
          <a:xfrm>
            <a:off x="3314700" y="2653784"/>
            <a:ext cx="6096000" cy="523220"/>
          </a:xfrm>
          <a:prstGeom prst="rect">
            <a:avLst/>
          </a:prstGeom>
          <a:noFill/>
        </p:spPr>
        <p:txBody>
          <a:bodyPr wrap="square">
            <a:spAutoFit/>
          </a:bodyPr>
          <a:lstStyle/>
          <a:p>
            <a:r>
              <a:rPr lang="en-US" sz="2800" b="1" dirty="0">
                <a:solidFill>
                  <a:schemeClr val="accent6">
                    <a:lumMod val="75000"/>
                  </a:schemeClr>
                </a:solidFill>
                <a:latin typeface="Times New Roman" pitchFamily="18" charset="0"/>
                <a:cs typeface="Times New Roman" pitchFamily="18" charset="0"/>
              </a:rPr>
              <a:t>Antennas for Non-destructive Testing</a:t>
            </a:r>
            <a:endParaRPr lang="en-IN" sz="2800" dirty="0"/>
          </a:p>
        </p:txBody>
      </p:sp>
    </p:spTree>
    <p:extLst>
      <p:ext uri="{BB962C8B-B14F-4D97-AF65-F5344CB8AC3E}">
        <p14:creationId xmlns:p14="http://schemas.microsoft.com/office/powerpoint/2010/main" val="148302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57" y="0"/>
            <a:ext cx="10515600" cy="1325563"/>
          </a:xfrm>
        </p:spPr>
        <p:txBody>
          <a:bodyPr>
            <a:normAutofit/>
          </a:bodyPr>
          <a:lstStyle/>
          <a:p>
            <a:r>
              <a:rPr lang="en-US" sz="3200" b="1" dirty="0">
                <a:solidFill>
                  <a:schemeClr val="accent6">
                    <a:lumMod val="75000"/>
                  </a:schemeClr>
                </a:solidFill>
                <a:latin typeface="Times New Roman" pitchFamily="18" charset="0"/>
                <a:cs typeface="Times New Roman" pitchFamily="18" charset="0"/>
              </a:rPr>
              <a:t>Antennas for Non-destructive Testing</a:t>
            </a:r>
            <a:endParaRPr lang="en-IN" sz="3200" b="1" dirty="0">
              <a:solidFill>
                <a:schemeClr val="accent6">
                  <a:lumMod val="75000"/>
                </a:schemeClr>
              </a:solidFill>
              <a:latin typeface="Times New Roman" pitchFamily="18" charset="0"/>
              <a:cs typeface="Times New Roman" pitchFamily="18" charset="0"/>
            </a:endParaRPr>
          </a:p>
        </p:txBody>
      </p:sp>
      <p:pic>
        <p:nvPicPr>
          <p:cNvPr id="4" name="Picture 2" descr="Image result for srmis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44" y="142853"/>
            <a:ext cx="1616376" cy="92284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p:txBody>
          <a:bodyPr/>
          <a:lstStyle/>
          <a:p>
            <a:fld id="{F5C41389-555D-4F55-9FD3-924A425123D6}" type="slidenum">
              <a:rPr lang="en-US" smtClean="0">
                <a:solidFill>
                  <a:prstClr val="black">
                    <a:tint val="75000"/>
                  </a:prstClr>
                </a:solidFill>
              </a:rPr>
              <a:pPr/>
              <a:t>26</a:t>
            </a:fld>
            <a:endParaRPr lang="en-US">
              <a:solidFill>
                <a:prstClr val="black">
                  <a:tint val="75000"/>
                </a:prstClr>
              </a:solidFill>
            </a:endParaRPr>
          </a:p>
        </p:txBody>
      </p:sp>
      <p:sp>
        <p:nvSpPr>
          <p:cNvPr id="10" name="Rounded Rectangle 9"/>
          <p:cNvSpPr/>
          <p:nvPr/>
        </p:nvSpPr>
        <p:spPr>
          <a:xfrm>
            <a:off x="816428" y="1325563"/>
            <a:ext cx="9434285" cy="109974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solidFill>
                  <a:schemeClr val="tx1">
                    <a:lumMod val="95000"/>
                    <a:lumOff val="5000"/>
                  </a:schemeClr>
                </a:solidFill>
              </a:rPr>
              <a:t>Non-destructive testing (NDT) </a:t>
            </a:r>
          </a:p>
          <a:p>
            <a:r>
              <a:rPr lang="en-US" dirty="0"/>
              <a:t>Determining the characteristics of the target system under test without hindering or compromising its utility or usefulness </a:t>
            </a:r>
          </a:p>
        </p:txBody>
      </p:sp>
      <p:sp>
        <p:nvSpPr>
          <p:cNvPr id="11" name="Rounded Rectangle 10"/>
          <p:cNvSpPr/>
          <p:nvPr/>
        </p:nvSpPr>
        <p:spPr>
          <a:xfrm>
            <a:off x="816428" y="2651126"/>
            <a:ext cx="9434286" cy="1099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solidFill>
                  <a:schemeClr val="tx1">
                    <a:lumMod val="95000"/>
                    <a:lumOff val="5000"/>
                  </a:schemeClr>
                </a:solidFill>
              </a:rPr>
              <a:t>Traditional methods of NDT</a:t>
            </a:r>
          </a:p>
          <a:p>
            <a:r>
              <a:rPr lang="en-US" dirty="0"/>
              <a:t>Ultrasound, eddy current, stereography, magnetic particle testing, dye penetrant, visual testing, and radiography.</a:t>
            </a:r>
          </a:p>
        </p:txBody>
      </p:sp>
      <p:sp>
        <p:nvSpPr>
          <p:cNvPr id="12" name="Rounded Rectangle 11"/>
          <p:cNvSpPr/>
          <p:nvPr/>
        </p:nvSpPr>
        <p:spPr>
          <a:xfrm>
            <a:off x="816428" y="3931047"/>
            <a:ext cx="9434286" cy="109974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b="1" i="0" dirty="0">
                <a:solidFill>
                  <a:srgbClr val="333333"/>
                </a:solidFill>
                <a:effectLst/>
                <a:latin typeface="Georgia" panose="02040502050405020303" pitchFamily="18" charset="0"/>
              </a:rPr>
              <a:t>Application domains </a:t>
            </a:r>
          </a:p>
          <a:p>
            <a:r>
              <a:rPr lang="en-US" dirty="0"/>
              <a:t>Infrastructure, oil gas pipelines, aerospace maintenance repair and overhaul (MRO) for detection and imaging of defects and ensuring the structural health of the target under test. </a:t>
            </a:r>
          </a:p>
        </p:txBody>
      </p:sp>
      <p:sp>
        <p:nvSpPr>
          <p:cNvPr id="13" name="Rounded Rectangle 12"/>
          <p:cNvSpPr/>
          <p:nvPr/>
        </p:nvSpPr>
        <p:spPr>
          <a:xfrm>
            <a:off x="816428" y="5205071"/>
            <a:ext cx="9434285" cy="151007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solidFill>
                  <a:schemeClr val="tx1">
                    <a:lumMod val="95000"/>
                    <a:lumOff val="5000"/>
                  </a:schemeClr>
                </a:solidFill>
              </a:rPr>
              <a:t>Why UWB for NDT Applications..?</a:t>
            </a:r>
          </a:p>
          <a:p>
            <a:pPr algn="just"/>
            <a:r>
              <a:rPr lang="en-US" b="1" dirty="0">
                <a:solidFill>
                  <a:schemeClr val="tx1">
                    <a:lumMod val="95000"/>
                    <a:lumOff val="5000"/>
                  </a:schemeClr>
                </a:solidFill>
              </a:rPr>
              <a:t>It can operate in both </a:t>
            </a:r>
            <a:r>
              <a:rPr lang="en-US" b="1" dirty="0" err="1">
                <a:solidFill>
                  <a:schemeClr val="tx1">
                    <a:lumMod val="95000"/>
                    <a:lumOff val="5000"/>
                  </a:schemeClr>
                </a:solidFill>
              </a:rPr>
              <a:t>l;ow</a:t>
            </a:r>
            <a:r>
              <a:rPr lang="en-US" b="1" dirty="0">
                <a:solidFill>
                  <a:schemeClr val="tx1">
                    <a:lumMod val="95000"/>
                    <a:lumOff val="5000"/>
                  </a:schemeClr>
                </a:solidFill>
              </a:rPr>
              <a:t> and high frequency range giving the unique features like:</a:t>
            </a:r>
          </a:p>
          <a:p>
            <a:pPr algn="just"/>
            <a:r>
              <a:rPr lang="en-US" b="1" dirty="0">
                <a:solidFill>
                  <a:schemeClr val="tx1">
                    <a:lumMod val="95000"/>
                    <a:lumOff val="5000"/>
                  </a:schemeClr>
                </a:solidFill>
              </a:rPr>
              <a:t>Ability to penetrate obstacles, Higher precision range and multipath resolving capacity, Low EM radiation of -41.3 dB, Low energy consumption </a:t>
            </a:r>
          </a:p>
        </p:txBody>
      </p:sp>
    </p:spTree>
    <p:extLst>
      <p:ext uri="{BB962C8B-B14F-4D97-AF65-F5344CB8AC3E}">
        <p14:creationId xmlns:p14="http://schemas.microsoft.com/office/powerpoint/2010/main" val="1506317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607" y="365125"/>
            <a:ext cx="11108793" cy="839561"/>
          </a:xfrm>
        </p:spPr>
        <p:txBody>
          <a:bodyPr>
            <a:noAutofit/>
          </a:bodyPr>
          <a:lstStyle/>
          <a:p>
            <a:r>
              <a:rPr lang="en-US" sz="3200" b="1" i="1" dirty="0">
                <a:solidFill>
                  <a:schemeClr val="accent1">
                    <a:lumMod val="75000"/>
                  </a:schemeClr>
                </a:solidFill>
                <a:latin typeface="Times New Roman" pitchFamily="18" charset="0"/>
                <a:cs typeface="Times New Roman" pitchFamily="18" charset="0"/>
              </a:rPr>
              <a:t>Detection of Moisture Content and Deterioration in Concrete</a:t>
            </a:r>
            <a:endParaRPr lang="en-IN" sz="3200" b="1" i="1" dirty="0">
              <a:solidFill>
                <a:schemeClr val="accent1">
                  <a:lumMod val="75000"/>
                </a:schemeClr>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F5C41389-555D-4F55-9FD3-924A425123D6}" type="slidenum">
              <a:rPr lang="en-US" smtClean="0">
                <a:solidFill>
                  <a:prstClr val="black">
                    <a:tint val="75000"/>
                  </a:prstClr>
                </a:solidFill>
              </a:rPr>
              <a:pPr/>
              <a:t>27</a:t>
            </a:fld>
            <a:endParaRPr lang="en-US">
              <a:solidFill>
                <a:prstClr val="black">
                  <a:tint val="75000"/>
                </a:prstClr>
              </a:solidFill>
            </a:endParaRPr>
          </a:p>
        </p:txBody>
      </p:sp>
      <p:pic>
        <p:nvPicPr>
          <p:cNvPr id="7" name="Content Placeholder 6"/>
          <p:cNvPicPr>
            <a:picLocks noGrp="1" noChangeAspect="1"/>
          </p:cNvPicPr>
          <p:nvPr>
            <p:ph idx="1"/>
          </p:nvPr>
        </p:nvPicPr>
        <p:blipFill>
          <a:blip r:embed="rId2"/>
          <a:stretch>
            <a:fillRect/>
          </a:stretch>
        </p:blipFill>
        <p:spPr>
          <a:xfrm>
            <a:off x="628194" y="1325051"/>
            <a:ext cx="3165359" cy="2461374"/>
          </a:xfrm>
          <a:prstGeom prst="rect">
            <a:avLst/>
          </a:prstGeom>
          <a:ln w="3175" cap="sq" cmpd="thickThin">
            <a:solidFill>
              <a:srgbClr val="000000"/>
            </a:solidFill>
            <a:prstDash val="solid"/>
            <a:miter lim="800000"/>
          </a:ln>
          <a:effectLst>
            <a:innerShdw blurRad="76200">
              <a:srgbClr val="000000"/>
            </a:innerShdw>
          </a:effectLst>
        </p:spPr>
      </p:pic>
      <p:sp>
        <p:nvSpPr>
          <p:cNvPr id="8" name="Rectangle 7"/>
          <p:cNvSpPr/>
          <p:nvPr/>
        </p:nvSpPr>
        <p:spPr>
          <a:xfrm>
            <a:off x="6230669" y="1287451"/>
            <a:ext cx="5961332" cy="3139321"/>
          </a:xfrm>
          <a:prstGeom prst="rect">
            <a:avLst/>
          </a:prstGeom>
        </p:spPr>
        <p:txBody>
          <a:bodyPr wrap="square">
            <a:spAutoFit/>
          </a:bodyPr>
          <a:lstStyle/>
          <a:p>
            <a:pPr marL="285750" indent="-285750" algn="just">
              <a:buFont typeface="Arial" panose="020B0604020202020204" pitchFamily="34" charset="0"/>
              <a:buChar char="•"/>
            </a:pPr>
            <a:r>
              <a:rPr lang="en-US" b="0" i="0" u="none" strike="noStrike" baseline="0" dirty="0">
                <a:latin typeface="URWPalladioL-Roma"/>
              </a:rPr>
              <a:t>An Electromagnetic (EM) sensor was designed</a:t>
            </a:r>
            <a:r>
              <a:rPr lang="en-US" b="0" i="0" u="none" strike="noStrike" dirty="0">
                <a:latin typeface="URWPalladioL-Roma"/>
              </a:rPr>
              <a:t> </a:t>
            </a:r>
            <a:r>
              <a:rPr lang="en-US" b="0" i="0" u="none" strike="noStrike" baseline="0" dirty="0">
                <a:latin typeface="URWPalladioL-Roma"/>
              </a:rPr>
              <a:t>and embedded inside the concrete to detect the moisture content within the structure.</a:t>
            </a:r>
          </a:p>
          <a:p>
            <a:pPr marL="285750" indent="-285750" algn="just">
              <a:buFont typeface="Arial" panose="020B0604020202020204" pitchFamily="34" charset="0"/>
              <a:buChar char="•"/>
            </a:pPr>
            <a:r>
              <a:rPr lang="en-US" dirty="0">
                <a:latin typeface="URWPalladioL-Roma"/>
              </a:rPr>
              <a:t>Dimensions:</a:t>
            </a:r>
            <a:r>
              <a:rPr lang="en-US" dirty="0"/>
              <a:t>60 mm×60 mm</a:t>
            </a:r>
          </a:p>
          <a:p>
            <a:pPr marL="285750" indent="-285750" algn="just">
              <a:buFont typeface="Arial" panose="020B0604020202020204" pitchFamily="34" charset="0"/>
              <a:buChar char="•"/>
            </a:pPr>
            <a:r>
              <a:rPr lang="en-US" b="0" i="0" u="none" strike="noStrike" baseline="0" dirty="0">
                <a:latin typeface="URWPalladioL-Roma"/>
              </a:rPr>
              <a:t>Substrate:</a:t>
            </a:r>
            <a:r>
              <a:rPr lang="en-US" dirty="0"/>
              <a:t>FR-4(loss free, </a:t>
            </a:r>
            <a:r>
              <a:rPr lang="en-US" dirty="0" err="1"/>
              <a:t>ɛ</a:t>
            </a:r>
            <a:r>
              <a:rPr lang="en-US" baseline="-25000" dirty="0" err="1"/>
              <a:t>r</a:t>
            </a:r>
            <a:r>
              <a:rPr lang="en-US" dirty="0"/>
              <a:t>=4.7)</a:t>
            </a:r>
            <a:endParaRPr lang="en-US" dirty="0">
              <a:latin typeface="URWPalladioL-Roma"/>
            </a:endParaRPr>
          </a:p>
          <a:p>
            <a:pPr marL="285750" indent="-285750" algn="just">
              <a:buFont typeface="Arial" panose="020B0604020202020204" pitchFamily="34" charset="0"/>
              <a:buChar char="•"/>
            </a:pPr>
            <a:r>
              <a:rPr lang="en-US" dirty="0">
                <a:latin typeface="URWPalladioL-Roma"/>
              </a:rPr>
              <a:t>A</a:t>
            </a:r>
            <a:r>
              <a:rPr lang="en-US" b="0" i="0" u="none" strike="noStrike" baseline="0" dirty="0">
                <a:latin typeface="URWPalladioL-Roma"/>
              </a:rPr>
              <a:t>t the frequency of 2.4 GHz, the signal spectrum shifts  from 7.5 dB to</a:t>
            </a:r>
            <a:r>
              <a:rPr lang="en-US" b="0" i="0" u="none" strike="noStrike" dirty="0">
                <a:latin typeface="URWPalladioL-Roma"/>
              </a:rPr>
              <a:t> </a:t>
            </a:r>
            <a:r>
              <a:rPr lang="en-US" b="0" i="0" u="none" strike="noStrike" baseline="0" dirty="0">
                <a:latin typeface="URWPalladioL-Roma"/>
              </a:rPr>
              <a:t>6.8 dB when the moisture content decrease.</a:t>
            </a:r>
          </a:p>
          <a:p>
            <a:pPr marL="285750" indent="-285750" algn="just">
              <a:buFont typeface="Arial" panose="020B0604020202020204" pitchFamily="34" charset="0"/>
              <a:buChar char="•"/>
            </a:pPr>
            <a:r>
              <a:rPr lang="en-US" dirty="0"/>
              <a:t>Advantages: Minimal dependence on substrate thickness </a:t>
            </a:r>
          </a:p>
          <a:p>
            <a:pPr algn="just"/>
            <a:r>
              <a:rPr lang="en-US" dirty="0"/>
              <a:t>	Unipolar configuration</a:t>
            </a:r>
          </a:p>
          <a:p>
            <a:pPr algn="just"/>
            <a:r>
              <a:rPr lang="en-US" dirty="0"/>
              <a:t>	Quarter-wavelength transmission feed line</a:t>
            </a:r>
          </a:p>
        </p:txBody>
      </p:sp>
      <p:pic>
        <p:nvPicPr>
          <p:cNvPr id="9" name="Picture 8"/>
          <p:cNvPicPr>
            <a:picLocks noChangeAspect="1"/>
          </p:cNvPicPr>
          <p:nvPr/>
        </p:nvPicPr>
        <p:blipFill>
          <a:blip r:embed="rId3"/>
          <a:stretch>
            <a:fillRect/>
          </a:stretch>
        </p:blipFill>
        <p:spPr>
          <a:xfrm>
            <a:off x="3948142" y="1342276"/>
            <a:ext cx="1906018" cy="2461374"/>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pic>
        <p:nvPicPr>
          <p:cNvPr id="10" name="Picture 9"/>
          <p:cNvPicPr>
            <a:picLocks noChangeAspect="1"/>
          </p:cNvPicPr>
          <p:nvPr/>
        </p:nvPicPr>
        <p:blipFill rotWithShape="1">
          <a:blip r:embed="rId4"/>
          <a:srcRect l="25536" t="9305" r="30547" b="15806"/>
          <a:stretch/>
        </p:blipFill>
        <p:spPr>
          <a:xfrm>
            <a:off x="4031803" y="3938337"/>
            <a:ext cx="1822357" cy="1956277"/>
          </a:xfrm>
          <a:prstGeom prst="rect">
            <a:avLst/>
          </a:prstGeom>
          <a:ln w="3175" cap="sq" cmpd="thickThin">
            <a:solidFill>
              <a:srgbClr val="000000"/>
            </a:solidFill>
            <a:prstDash val="solid"/>
            <a:miter lim="800000"/>
          </a:ln>
          <a:effectLst>
            <a:innerShdw blurRad="76200">
              <a:srgbClr val="000000"/>
            </a:innerShdw>
          </a:effectLst>
        </p:spPr>
      </p:pic>
      <p:pic>
        <p:nvPicPr>
          <p:cNvPr id="11" name="Picture 10"/>
          <p:cNvPicPr>
            <a:picLocks noChangeAspect="1"/>
          </p:cNvPicPr>
          <p:nvPr/>
        </p:nvPicPr>
        <p:blipFill>
          <a:blip r:embed="rId5"/>
          <a:stretch>
            <a:fillRect/>
          </a:stretch>
        </p:blipFill>
        <p:spPr>
          <a:xfrm>
            <a:off x="473502" y="3951143"/>
            <a:ext cx="3474535" cy="1943471"/>
          </a:xfrm>
          <a:prstGeom prst="rect">
            <a:avLst/>
          </a:prstGeom>
        </p:spPr>
      </p:pic>
      <p:sp>
        <p:nvSpPr>
          <p:cNvPr id="12" name="Rectangle 11"/>
          <p:cNvSpPr/>
          <p:nvPr/>
        </p:nvSpPr>
        <p:spPr>
          <a:xfrm>
            <a:off x="6818239" y="6273585"/>
            <a:ext cx="6096000" cy="369332"/>
          </a:xfrm>
          <a:prstGeom prst="rect">
            <a:avLst/>
          </a:prstGeom>
        </p:spPr>
        <p:txBody>
          <a:bodyPr>
            <a:spAutoFit/>
          </a:bodyPr>
          <a:lstStyle/>
          <a:p>
            <a:r>
              <a:rPr lang="en-US" b="0" i="0" u="none" strike="noStrike" baseline="0" dirty="0">
                <a:latin typeface="URWPalladioL-Roma"/>
              </a:rPr>
              <a:t>.</a:t>
            </a:r>
            <a:endParaRPr lang="en-US" dirty="0"/>
          </a:p>
        </p:txBody>
      </p:sp>
      <p:pic>
        <p:nvPicPr>
          <p:cNvPr id="13" name="Picture 12"/>
          <p:cNvPicPr>
            <a:picLocks noChangeAspect="1"/>
          </p:cNvPicPr>
          <p:nvPr/>
        </p:nvPicPr>
        <p:blipFill>
          <a:blip r:embed="rId6"/>
          <a:stretch>
            <a:fillRect/>
          </a:stretch>
        </p:blipFill>
        <p:spPr>
          <a:xfrm>
            <a:off x="6034826" y="4351105"/>
            <a:ext cx="3146846" cy="1531021"/>
          </a:xfrm>
          <a:prstGeom prst="rect">
            <a:avLst/>
          </a:prstGeom>
        </p:spPr>
      </p:pic>
      <p:pic>
        <p:nvPicPr>
          <p:cNvPr id="14" name="Picture 13"/>
          <p:cNvPicPr>
            <a:picLocks noChangeAspect="1"/>
          </p:cNvPicPr>
          <p:nvPr/>
        </p:nvPicPr>
        <p:blipFill>
          <a:blip r:embed="rId7"/>
          <a:stretch>
            <a:fillRect/>
          </a:stretch>
        </p:blipFill>
        <p:spPr>
          <a:xfrm>
            <a:off x="9342630" y="4353344"/>
            <a:ext cx="2688412" cy="1531021"/>
          </a:xfrm>
          <a:prstGeom prst="rect">
            <a:avLst/>
          </a:prstGeom>
        </p:spPr>
      </p:pic>
      <p:sp>
        <p:nvSpPr>
          <p:cNvPr id="15" name="Rectangle 14"/>
          <p:cNvSpPr/>
          <p:nvPr/>
        </p:nvSpPr>
        <p:spPr>
          <a:xfrm>
            <a:off x="473501" y="5983303"/>
            <a:ext cx="11718499" cy="646331"/>
          </a:xfrm>
          <a:prstGeom prst="rect">
            <a:avLst/>
          </a:prstGeom>
        </p:spPr>
        <p:txBody>
          <a:bodyPr wrap="square">
            <a:spAutoFit/>
          </a:bodyPr>
          <a:lstStyle/>
          <a:p>
            <a:r>
              <a:rPr lang="en-US" i="1" dirty="0">
                <a:latin typeface="URWPalladioL-Bold"/>
              </a:rPr>
              <a:t>Reference: </a:t>
            </a:r>
            <a:r>
              <a:rPr lang="nn-NO" dirty="0"/>
              <a:t>Kah Hou Teng 1, Patryk Kot 1,Magomed Muradov ,</a:t>
            </a:r>
            <a:r>
              <a:rPr lang="nn-NO" i="1" dirty="0"/>
              <a:t> </a:t>
            </a:r>
            <a:r>
              <a:rPr lang="en-US" i="1" dirty="0">
                <a:latin typeface="URWPalladioL-Bold"/>
              </a:rPr>
              <a:t>Embedded Smart Antenna for Non-Destructive Testing and Evaluation (NDT&amp;E) of Moisture Content and  Deterioration in Concrete in Sensors/MDPI </a:t>
            </a:r>
            <a:endParaRPr lang="en-US" i="1" dirty="0"/>
          </a:p>
        </p:txBody>
      </p:sp>
    </p:spTree>
    <p:extLst>
      <p:ext uri="{BB962C8B-B14F-4D97-AF65-F5344CB8AC3E}">
        <p14:creationId xmlns:p14="http://schemas.microsoft.com/office/powerpoint/2010/main" val="2518044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10" y="353104"/>
            <a:ext cx="11220589" cy="1116467"/>
          </a:xfrm>
        </p:spPr>
        <p:txBody>
          <a:bodyPr>
            <a:normAutofit fontScale="90000"/>
          </a:bodyPr>
          <a:lstStyle/>
          <a:p>
            <a:r>
              <a:rPr lang="en-US" sz="3600" b="1" i="1" dirty="0">
                <a:solidFill>
                  <a:schemeClr val="accent1">
                    <a:lumMod val="75000"/>
                  </a:schemeClr>
                </a:solidFill>
                <a:latin typeface="Times New Roman" pitchFamily="18" charset="0"/>
                <a:cs typeface="Times New Roman" pitchFamily="18" charset="0"/>
              </a:rPr>
              <a:t>A Non-Invasive Bone Fracture Monitoring Analysis using an UHF Antenna</a:t>
            </a:r>
            <a:r>
              <a:rPr lang="en-US" i="1" dirty="0">
                <a:solidFill>
                  <a:schemeClr val="accent1">
                    <a:lumMod val="75000"/>
                  </a:schemeClr>
                </a:solidFill>
                <a:latin typeface="Times New Roman" pitchFamily="18" charset="0"/>
                <a:cs typeface="Times New Roman" pitchFamily="18" charset="0"/>
              </a:rPr>
              <a:t/>
            </a:r>
            <a:br>
              <a:rPr lang="en-US" i="1" dirty="0">
                <a:solidFill>
                  <a:schemeClr val="accent1">
                    <a:lumMod val="75000"/>
                  </a:schemeClr>
                </a:solidFill>
                <a:latin typeface="Times New Roman" pitchFamily="18" charset="0"/>
                <a:cs typeface="Times New Roman" pitchFamily="18" charset="0"/>
              </a:rPr>
            </a:br>
            <a:endParaRPr lang="en-US" dirty="0"/>
          </a:p>
        </p:txBody>
      </p:sp>
      <p:pic>
        <p:nvPicPr>
          <p:cNvPr id="7" name="Content Placeholder 6"/>
          <p:cNvPicPr>
            <a:picLocks noGrp="1" noChangeAspect="1"/>
          </p:cNvPicPr>
          <p:nvPr>
            <p:ph idx="1"/>
          </p:nvPr>
        </p:nvPicPr>
        <p:blipFill>
          <a:blip r:embed="rId2"/>
          <a:stretch>
            <a:fillRect/>
          </a:stretch>
        </p:blipFill>
        <p:spPr>
          <a:xfrm>
            <a:off x="438010" y="1257299"/>
            <a:ext cx="4068676" cy="2025071"/>
          </a:xfrm>
          <a:prstGeom prst="rect">
            <a:avLst/>
          </a:prstGeom>
        </p:spPr>
      </p:pic>
      <p:sp>
        <p:nvSpPr>
          <p:cNvPr id="8" name="Rectangle 7"/>
          <p:cNvSpPr/>
          <p:nvPr/>
        </p:nvSpPr>
        <p:spPr>
          <a:xfrm>
            <a:off x="5004970" y="1064707"/>
            <a:ext cx="4735286" cy="646331"/>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Dimensions: 150 mm × 110 mm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Frequency band: UHF band of 866 MHz</a:t>
            </a:r>
          </a:p>
        </p:txBody>
      </p:sp>
      <p:pic>
        <p:nvPicPr>
          <p:cNvPr id="9" name="Picture 8"/>
          <p:cNvPicPr>
            <a:picLocks noChangeAspect="1"/>
          </p:cNvPicPr>
          <p:nvPr/>
        </p:nvPicPr>
        <p:blipFill>
          <a:blip r:embed="rId3"/>
          <a:stretch>
            <a:fillRect/>
          </a:stretch>
        </p:blipFill>
        <p:spPr>
          <a:xfrm>
            <a:off x="3677791" y="4154228"/>
            <a:ext cx="4362886" cy="1503348"/>
          </a:xfrm>
          <a:prstGeom prst="rect">
            <a:avLst/>
          </a:prstGeom>
        </p:spPr>
      </p:pic>
      <p:pic>
        <p:nvPicPr>
          <p:cNvPr id="12" name="Picture 11"/>
          <p:cNvPicPr>
            <a:picLocks noChangeAspect="1"/>
          </p:cNvPicPr>
          <p:nvPr/>
        </p:nvPicPr>
        <p:blipFill>
          <a:blip r:embed="rId4"/>
          <a:stretch>
            <a:fillRect/>
          </a:stretch>
        </p:blipFill>
        <p:spPr>
          <a:xfrm>
            <a:off x="8651829" y="3880157"/>
            <a:ext cx="2974661" cy="1777419"/>
          </a:xfrm>
          <a:prstGeom prst="rect">
            <a:avLst/>
          </a:prstGeom>
        </p:spPr>
      </p:pic>
      <p:sp>
        <p:nvSpPr>
          <p:cNvPr id="13" name="Rectangle 12"/>
          <p:cNvSpPr/>
          <p:nvPr/>
        </p:nvSpPr>
        <p:spPr>
          <a:xfrm>
            <a:off x="5004970" y="1759279"/>
            <a:ext cx="7045516" cy="2308324"/>
          </a:xfrm>
          <a:prstGeom prst="rect">
            <a:avLst/>
          </a:prstGeom>
        </p:spPr>
        <p:txBody>
          <a:bodyPr wrap="square">
            <a:spAutoFit/>
          </a:bodyPr>
          <a:lstStyle/>
          <a:p>
            <a:pPr marL="285750" indent="-285750" algn="just">
              <a:buFont typeface="Arial" panose="020B0604020202020204" pitchFamily="34" charset="0"/>
              <a:buChar char="•"/>
            </a:pPr>
            <a:r>
              <a:rPr lang="en-US" dirty="0"/>
              <a:t>Model is simulated with the normal bone having a radius of 55 mm and a height of 150 mm. </a:t>
            </a:r>
          </a:p>
          <a:p>
            <a:pPr marL="285750" indent="-285750" algn="just">
              <a:buFont typeface="Arial" panose="020B0604020202020204" pitchFamily="34" charset="0"/>
              <a:buChar char="•"/>
            </a:pPr>
            <a:r>
              <a:rPr lang="en-US" dirty="0"/>
              <a:t>Two UHF proposed antennas are used to detect the fracture by placing on the top and on the bottom side of arm structure. </a:t>
            </a:r>
          </a:p>
          <a:p>
            <a:pPr marL="285750" indent="-285750" algn="just">
              <a:buFont typeface="Arial" panose="020B0604020202020204" pitchFamily="34" charset="0"/>
              <a:buChar char="•"/>
            </a:pPr>
            <a:r>
              <a:rPr lang="en-US" dirty="0"/>
              <a:t>For fracture monitoring, a blood-mimicking cylindrical inclusion is introduced having a radius of radius of 7.5 mm and a height of 70 mm. The inclusion is positioned at various locations of the bone structure to analyze the effect of variable.</a:t>
            </a:r>
          </a:p>
        </p:txBody>
      </p:sp>
      <p:pic>
        <p:nvPicPr>
          <p:cNvPr id="14" name="Picture 13"/>
          <p:cNvPicPr>
            <a:picLocks noChangeAspect="1"/>
          </p:cNvPicPr>
          <p:nvPr/>
        </p:nvPicPr>
        <p:blipFill>
          <a:blip r:embed="rId5"/>
          <a:stretch>
            <a:fillRect/>
          </a:stretch>
        </p:blipFill>
        <p:spPr>
          <a:xfrm>
            <a:off x="438010" y="3351674"/>
            <a:ext cx="2874628" cy="2238725"/>
          </a:xfrm>
          <a:prstGeom prst="rect">
            <a:avLst/>
          </a:prstGeom>
        </p:spPr>
      </p:pic>
      <p:sp>
        <p:nvSpPr>
          <p:cNvPr id="15" name="Rectangle 14"/>
          <p:cNvSpPr/>
          <p:nvPr/>
        </p:nvSpPr>
        <p:spPr>
          <a:xfrm>
            <a:off x="0" y="5967027"/>
            <a:ext cx="12257317" cy="830997"/>
          </a:xfrm>
          <a:prstGeom prst="rect">
            <a:avLst/>
          </a:prstGeom>
        </p:spPr>
        <p:txBody>
          <a:bodyPr wrap="square">
            <a:spAutoFit/>
          </a:bodyPr>
          <a:lstStyle/>
          <a:p>
            <a:r>
              <a:rPr lang="en-US" sz="1600" dirty="0"/>
              <a:t>Reference: M. </a:t>
            </a:r>
            <a:r>
              <a:rPr lang="en-US" sz="1600" dirty="0" err="1"/>
              <a:t>Riaz</a:t>
            </a:r>
            <a:r>
              <a:rPr lang="en-US" sz="1600" dirty="0"/>
              <a:t>, G. </a:t>
            </a:r>
            <a:r>
              <a:rPr lang="en-US" sz="1600" dirty="0" err="1"/>
              <a:t>Tiberi</a:t>
            </a:r>
            <a:r>
              <a:rPr lang="en-US" sz="1600" dirty="0"/>
              <a:t>, H. </a:t>
            </a:r>
            <a:r>
              <a:rPr lang="en-US" sz="1600" dirty="0" err="1"/>
              <a:t>Asani</a:t>
            </a:r>
            <a:r>
              <a:rPr lang="en-US" sz="1600" dirty="0"/>
              <a:t>, M. Ghavami and S. Dudley, "A Non-Invasive Bone Fracture Monitoring Analysis using an UHF Antenna," </a:t>
            </a:r>
            <a:r>
              <a:rPr lang="en-US" sz="1600" i="1" dirty="0"/>
              <a:t>2020 12th International Symposium on Communication Systems, Networks and Digital Signal Processing (CSNDSP)</a:t>
            </a:r>
            <a:r>
              <a:rPr lang="en-US" sz="1600" dirty="0"/>
              <a:t>, 2020, pp. 1-5, </a:t>
            </a:r>
            <a:r>
              <a:rPr lang="en-US" sz="1600" dirty="0" err="1"/>
              <a:t>doi</a:t>
            </a:r>
            <a:r>
              <a:rPr lang="en-US" sz="1600" dirty="0"/>
              <a:t>: 10.1109/CSNDSP49049.2020.9249570.</a:t>
            </a:r>
            <a:endParaRPr lang="en-US" sz="1600" i="1" dirty="0"/>
          </a:p>
        </p:txBody>
      </p:sp>
    </p:spTree>
    <p:extLst>
      <p:ext uri="{BB962C8B-B14F-4D97-AF65-F5344CB8AC3E}">
        <p14:creationId xmlns:p14="http://schemas.microsoft.com/office/powerpoint/2010/main" val="4044220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13" y="169155"/>
            <a:ext cx="11609615" cy="1040749"/>
          </a:xfrm>
        </p:spPr>
        <p:txBody>
          <a:bodyPr>
            <a:noAutofit/>
          </a:bodyPr>
          <a:lstStyle/>
          <a:p>
            <a:r>
              <a:rPr lang="en-US" sz="3200" b="1" i="1" dirty="0">
                <a:solidFill>
                  <a:schemeClr val="accent1">
                    <a:lumMod val="75000"/>
                  </a:schemeClr>
                </a:solidFill>
                <a:latin typeface="Times New Roman" pitchFamily="18" charset="0"/>
                <a:cs typeface="Times New Roman" pitchFamily="18" charset="0"/>
              </a:rPr>
              <a:t>Miniaturized UWB Antipodal Vivaldi Antenna for Detection of Void Inside Concrete Specimens.</a:t>
            </a:r>
          </a:p>
        </p:txBody>
      </p:sp>
      <p:sp>
        <p:nvSpPr>
          <p:cNvPr id="6" name="Slide Number Placeholder 5"/>
          <p:cNvSpPr>
            <a:spLocks noGrp="1"/>
          </p:cNvSpPr>
          <p:nvPr>
            <p:ph type="sldNum" sz="quarter" idx="12"/>
          </p:nvPr>
        </p:nvSpPr>
        <p:spPr/>
        <p:txBody>
          <a:bodyPr/>
          <a:lstStyle/>
          <a:p>
            <a:fld id="{F5C41389-555D-4F55-9FD3-924A425123D6}" type="slidenum">
              <a:rPr lang="en-US" smtClean="0">
                <a:solidFill>
                  <a:prstClr val="black">
                    <a:tint val="75000"/>
                  </a:prstClr>
                </a:solidFill>
              </a:rPr>
              <a:pPr/>
              <a:t>29</a:t>
            </a:fld>
            <a:endParaRPr lang="en-US">
              <a:solidFill>
                <a:prstClr val="black">
                  <a:tint val="75000"/>
                </a:prstClr>
              </a:solidFill>
            </a:endParaRPr>
          </a:p>
        </p:txBody>
      </p:sp>
      <p:pic>
        <p:nvPicPr>
          <p:cNvPr id="7" name="Content Placeholder 6"/>
          <p:cNvPicPr>
            <a:picLocks noGrp="1" noChangeAspect="1"/>
          </p:cNvPicPr>
          <p:nvPr>
            <p:ph idx="1"/>
          </p:nvPr>
        </p:nvPicPr>
        <p:blipFill>
          <a:blip r:embed="rId2"/>
          <a:stretch>
            <a:fillRect/>
          </a:stretch>
        </p:blipFill>
        <p:spPr>
          <a:xfrm>
            <a:off x="541037" y="3266227"/>
            <a:ext cx="4765750" cy="2375990"/>
          </a:xfrm>
          <a:prstGeom prst="rect">
            <a:avLst/>
          </a:prstGeom>
        </p:spPr>
      </p:pic>
      <p:sp>
        <p:nvSpPr>
          <p:cNvPr id="8" name="Rectangle 7"/>
          <p:cNvSpPr/>
          <p:nvPr/>
        </p:nvSpPr>
        <p:spPr>
          <a:xfrm>
            <a:off x="293913" y="1289685"/>
            <a:ext cx="5012874" cy="1754326"/>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designed Antenna</a:t>
            </a:r>
            <a:r>
              <a:rPr lang="en-US" baseline="0" dirty="0">
                <a:latin typeface="Times New Roman" panose="02020603050405020304" pitchFamily="18" charset="0"/>
                <a:cs typeface="Times New Roman" panose="02020603050405020304" pitchFamily="18" charset="0"/>
              </a:rPr>
              <a:t> will give high penetration Depth and Range resolution for getting high quality images of a </a:t>
            </a:r>
            <a:r>
              <a:rPr lang="en-US" baseline="0" dirty="0" err="1">
                <a:latin typeface="Times New Roman" panose="02020603050405020304" pitchFamily="18" charset="0"/>
                <a:cs typeface="Times New Roman" panose="02020603050405020304" pitchFamily="18" charset="0"/>
              </a:rPr>
              <a:t>lossy</a:t>
            </a:r>
            <a:r>
              <a:rPr lang="en-US" baseline="0" dirty="0">
                <a:latin typeface="Times New Roman" panose="02020603050405020304" pitchFamily="18" charset="0"/>
                <a:cs typeface="Times New Roman" panose="02020603050405020304" pitchFamily="18" charset="0"/>
              </a:rPr>
              <a:t> concrete having </a:t>
            </a:r>
            <a:r>
              <a:rPr lang="en-US" dirty="0">
                <a:latin typeface="Times New Roman" panose="02020603050405020304" pitchFamily="18" charset="0"/>
                <a:cs typeface="Times New Roman" panose="02020603050405020304" pitchFamily="18" charset="0"/>
              </a:rPr>
              <a:t>bandwidth from 1–3 GHz for S11 &lt; −10 </a:t>
            </a:r>
            <a:r>
              <a:rPr lang="en-US" dirty="0" err="1">
                <a:latin typeface="Times New Roman" panose="02020603050405020304" pitchFamily="18" charset="0"/>
                <a:cs typeface="Times New Roman" panose="02020603050405020304" pitchFamily="18" charset="0"/>
              </a:rPr>
              <a:t>dB.</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Substrate: </a:t>
            </a:r>
            <a:r>
              <a:rPr lang="en-US" dirty="0"/>
              <a:t>Rogers RO4003C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108856" y="5894685"/>
            <a:ext cx="12083144" cy="923330"/>
          </a:xfrm>
          <a:prstGeom prst="rect">
            <a:avLst/>
          </a:prstGeom>
        </p:spPr>
        <p:txBody>
          <a:bodyPr wrap="square">
            <a:spAutoFit/>
          </a:bodyPr>
          <a:lstStyle/>
          <a:p>
            <a:r>
              <a:rPr lang="en-US" b="0" i="1" dirty="0">
                <a:solidFill>
                  <a:srgbClr val="333333"/>
                </a:solidFill>
                <a:effectLst/>
                <a:latin typeface="Arial" panose="020B0604020202020204" pitchFamily="34" charset="0"/>
              </a:rPr>
              <a:t>Reference: M. </a:t>
            </a:r>
            <a:r>
              <a:rPr lang="en-US" b="0" i="1" dirty="0" err="1">
                <a:solidFill>
                  <a:srgbClr val="333333"/>
                </a:solidFill>
                <a:effectLst/>
                <a:latin typeface="Arial" panose="020B0604020202020204" pitchFamily="34" charset="0"/>
              </a:rPr>
              <a:t>Moosazadeh</a:t>
            </a:r>
            <a:r>
              <a:rPr lang="en-US" b="0" i="1" dirty="0">
                <a:solidFill>
                  <a:srgbClr val="333333"/>
                </a:solidFill>
                <a:effectLst/>
                <a:latin typeface="Arial" panose="020B0604020202020204" pitchFamily="34" charset="0"/>
              </a:rPr>
              <a:t>, S. </a:t>
            </a:r>
            <a:r>
              <a:rPr lang="en-US" b="0" i="1" dirty="0" err="1">
                <a:solidFill>
                  <a:srgbClr val="333333"/>
                </a:solidFill>
                <a:effectLst/>
                <a:latin typeface="Arial" panose="020B0604020202020204" pitchFamily="34" charset="0"/>
              </a:rPr>
              <a:t>Kharkovsky</a:t>
            </a:r>
            <a:r>
              <a:rPr lang="en-US" b="0" i="1" dirty="0">
                <a:solidFill>
                  <a:srgbClr val="333333"/>
                </a:solidFill>
                <a:effectLst/>
                <a:latin typeface="Arial" panose="020B0604020202020204" pitchFamily="34" charset="0"/>
              </a:rPr>
              <a:t>, J. T. Case and B. </a:t>
            </a:r>
            <a:r>
              <a:rPr lang="en-US" b="0" i="1" dirty="0" err="1">
                <a:solidFill>
                  <a:srgbClr val="333333"/>
                </a:solidFill>
                <a:effectLst/>
                <a:latin typeface="Arial" panose="020B0604020202020204" pitchFamily="34" charset="0"/>
              </a:rPr>
              <a:t>Samali</a:t>
            </a:r>
            <a:r>
              <a:rPr lang="en-US" b="0" i="1" dirty="0">
                <a:solidFill>
                  <a:srgbClr val="333333"/>
                </a:solidFill>
                <a:effectLst/>
                <a:latin typeface="Arial" panose="020B0604020202020204" pitchFamily="34" charset="0"/>
              </a:rPr>
              <a:t>, "Miniaturized UWB Antipodal Vivaldi Antenna and Its Application for Detection of Void Inside Concrete Specimens," in IEEE Antennas and Wireless Propagation Letters, vol. 16, pp. 1317-1320, 2017, </a:t>
            </a:r>
            <a:r>
              <a:rPr lang="en-US" b="0" i="1" dirty="0" err="1">
                <a:solidFill>
                  <a:srgbClr val="333333"/>
                </a:solidFill>
                <a:effectLst/>
                <a:latin typeface="Arial" panose="020B0604020202020204" pitchFamily="34" charset="0"/>
              </a:rPr>
              <a:t>doi</a:t>
            </a:r>
            <a:r>
              <a:rPr lang="en-US" b="0" i="1" dirty="0">
                <a:solidFill>
                  <a:srgbClr val="333333"/>
                </a:solidFill>
                <a:effectLst/>
                <a:latin typeface="Arial" panose="020B0604020202020204" pitchFamily="34" charset="0"/>
              </a:rPr>
              <a:t>: 10.1109/LAWP.2016.2633536.trape</a:t>
            </a:r>
            <a:endParaRPr lang="en-US" i="1" dirty="0"/>
          </a:p>
        </p:txBody>
      </p:sp>
      <p:pic>
        <p:nvPicPr>
          <p:cNvPr id="13" name="Picture 12"/>
          <p:cNvPicPr>
            <a:picLocks noChangeAspect="1"/>
          </p:cNvPicPr>
          <p:nvPr/>
        </p:nvPicPr>
        <p:blipFill rotWithShape="1">
          <a:blip r:embed="rId3"/>
          <a:srcRect b="14098"/>
          <a:stretch/>
        </p:blipFill>
        <p:spPr>
          <a:xfrm>
            <a:off x="5617028" y="1229200"/>
            <a:ext cx="6286500" cy="2160099"/>
          </a:xfrm>
          <a:prstGeom prst="rect">
            <a:avLst/>
          </a:prstGeom>
        </p:spPr>
      </p:pic>
      <p:pic>
        <p:nvPicPr>
          <p:cNvPr id="14" name="Picture 13"/>
          <p:cNvPicPr>
            <a:picLocks noChangeAspect="1"/>
          </p:cNvPicPr>
          <p:nvPr/>
        </p:nvPicPr>
        <p:blipFill>
          <a:blip r:embed="rId4"/>
          <a:stretch>
            <a:fillRect/>
          </a:stretch>
        </p:blipFill>
        <p:spPr>
          <a:xfrm>
            <a:off x="5617028" y="3455045"/>
            <a:ext cx="6297386" cy="2209800"/>
          </a:xfrm>
          <a:prstGeom prst="rect">
            <a:avLst/>
          </a:prstGeom>
        </p:spPr>
      </p:pic>
    </p:spTree>
    <p:extLst>
      <p:ext uri="{BB962C8B-B14F-4D97-AF65-F5344CB8AC3E}">
        <p14:creationId xmlns:p14="http://schemas.microsoft.com/office/powerpoint/2010/main" val="118611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658E28-7DFC-42D4-B193-4979CF67245D}"/>
              </a:ext>
            </a:extLst>
          </p:cNvPr>
          <p:cNvSpPr txBox="1"/>
          <p:nvPr/>
        </p:nvSpPr>
        <p:spPr>
          <a:xfrm>
            <a:off x="504824" y="647700"/>
            <a:ext cx="6791325" cy="5884753"/>
          </a:xfrm>
          <a:prstGeom prst="rect">
            <a:avLst/>
          </a:prstGeom>
          <a:noFill/>
        </p:spPr>
        <p:txBody>
          <a:bodyPr wrap="square" rtlCol="0">
            <a:spAutoFit/>
          </a:bodyPr>
          <a:lstStyle/>
          <a:p>
            <a:pPr marL="285750" indent="-285750" algn="just">
              <a:lnSpc>
                <a:spcPct val="150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create smoother and safer journey, connected vehicles utilize high speed mobile connection to interact with other vehicles. There comes </a:t>
            </a:r>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automotive antennas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to serve the purpose. </a:t>
            </a:r>
          </a:p>
          <a:p>
            <a:pPr marL="285750" indent="-285750" algn="just">
              <a:lnSpc>
                <a:spcPct val="150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 antenna will integrate the wireless communication services in a vehicle. </a:t>
            </a:r>
          </a:p>
          <a:p>
            <a:pPr marL="285750" indent="-285750" algn="just">
              <a:lnSpc>
                <a:spcPct val="150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They pave the way for many applications like </a:t>
            </a:r>
            <a:r>
              <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V2V communication, V2I communication, Intelligent Transport System, Traffic management and collision avoidance. </a:t>
            </a:r>
          </a:p>
          <a:p>
            <a:pPr marL="285750" indent="-285750" algn="just">
              <a:lnSpc>
                <a:spcPct val="150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rPr>
              <a:t>For driver information, modern navigation system not only helps to find efficient route but also to give </a:t>
            </a:r>
            <a:r>
              <a:rPr lang="en-US" sz="2000" dirty="0">
                <a:solidFill>
                  <a:srgbClr val="FF0000"/>
                </a:solidFill>
                <a:effectLst/>
                <a:latin typeface="Times New Roman" panose="02020603050405020304" pitchFamily="18" charset="0"/>
                <a:ea typeface="Calibri" panose="020F0502020204030204" pitchFamily="34" charset="0"/>
              </a:rPr>
              <a:t>overview of traffic situation. </a:t>
            </a:r>
            <a:endParaRPr lang="en-US"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xmlns="" id="{418F496C-D30D-4147-8015-F2E1EBDEC5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9147" y="753597"/>
            <a:ext cx="3892703" cy="2084853"/>
          </a:xfrm>
          <a:prstGeom prst="rect">
            <a:avLst/>
          </a:prstGeom>
        </p:spPr>
      </p:pic>
      <p:pic>
        <p:nvPicPr>
          <p:cNvPr id="4" name="Picture 3">
            <a:extLst>
              <a:ext uri="{FF2B5EF4-FFF2-40B4-BE49-F238E27FC236}">
                <a16:creationId xmlns:a16="http://schemas.microsoft.com/office/drawing/2014/main" xmlns="" id="{B577DA53-71DB-417E-B8CE-0333A26BF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115" y="3590925"/>
            <a:ext cx="3817735" cy="2016107"/>
          </a:xfrm>
          <a:prstGeom prst="rect">
            <a:avLst/>
          </a:prstGeom>
        </p:spPr>
      </p:pic>
    </p:spTree>
    <p:extLst>
      <p:ext uri="{BB962C8B-B14F-4D97-AF65-F5344CB8AC3E}">
        <p14:creationId xmlns:p14="http://schemas.microsoft.com/office/powerpoint/2010/main" val="1404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430" y="175136"/>
            <a:ext cx="11702144" cy="805459"/>
          </a:xfrm>
        </p:spPr>
        <p:txBody>
          <a:bodyPr>
            <a:normAutofit/>
          </a:bodyPr>
          <a:lstStyle/>
          <a:p>
            <a:r>
              <a:rPr lang="en-US" sz="3200" b="1" i="1" dirty="0">
                <a:solidFill>
                  <a:schemeClr val="accent1">
                    <a:lumMod val="75000"/>
                  </a:schemeClr>
                </a:solidFill>
                <a:latin typeface="Times New Roman" pitchFamily="18" charset="0"/>
                <a:cs typeface="Times New Roman" pitchFamily="18" charset="0"/>
              </a:rPr>
              <a:t>Design of Ultra-Wide Band Antenna for breast tumor detection</a:t>
            </a:r>
          </a:p>
        </p:txBody>
      </p:sp>
      <p:pic>
        <p:nvPicPr>
          <p:cNvPr id="7" name="Content Placeholder 6"/>
          <p:cNvPicPr>
            <a:picLocks noGrp="1" noChangeAspect="1"/>
          </p:cNvPicPr>
          <p:nvPr>
            <p:ph idx="1"/>
          </p:nvPr>
        </p:nvPicPr>
        <p:blipFill>
          <a:blip r:embed="rId2"/>
          <a:stretch>
            <a:fillRect/>
          </a:stretch>
        </p:blipFill>
        <p:spPr>
          <a:xfrm>
            <a:off x="667430" y="1422958"/>
            <a:ext cx="6670897" cy="974424"/>
          </a:xfrm>
          <a:prstGeom prst="rect">
            <a:avLst/>
          </a:prstGeom>
        </p:spPr>
      </p:pic>
      <p:sp>
        <p:nvSpPr>
          <p:cNvPr id="6" name="Slide Number Placeholder 5"/>
          <p:cNvSpPr>
            <a:spLocks noGrp="1"/>
          </p:cNvSpPr>
          <p:nvPr>
            <p:ph type="sldNum" sz="quarter" idx="12"/>
          </p:nvPr>
        </p:nvSpPr>
        <p:spPr/>
        <p:txBody>
          <a:bodyPr/>
          <a:lstStyle/>
          <a:p>
            <a:fld id="{F5C41389-555D-4F55-9FD3-924A425123D6}" type="slidenum">
              <a:rPr lang="en-US" smtClean="0">
                <a:solidFill>
                  <a:prstClr val="black">
                    <a:tint val="75000"/>
                  </a:prstClr>
                </a:solidFill>
              </a:rPr>
              <a:pPr/>
              <a:t>30</a:t>
            </a:fld>
            <a:endParaRPr lang="en-US">
              <a:solidFill>
                <a:prstClr val="black">
                  <a:tint val="75000"/>
                </a:prstClr>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0862" t="9051" r="23225" b="33941"/>
          <a:stretch/>
        </p:blipFill>
        <p:spPr>
          <a:xfrm>
            <a:off x="667430" y="2702413"/>
            <a:ext cx="2467202" cy="1732172"/>
          </a:xfrm>
          <a:prstGeom prst="rect">
            <a:avLst/>
          </a:prstGeom>
        </p:spPr>
      </p:pic>
      <p:pic>
        <p:nvPicPr>
          <p:cNvPr id="13"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l="6560" t="16988" r="14008" b="29258"/>
          <a:stretch/>
        </p:blipFill>
        <p:spPr>
          <a:xfrm>
            <a:off x="3344734" y="2702887"/>
            <a:ext cx="3993593" cy="1713117"/>
          </a:xfrm>
          <a:prstGeom prst="rect">
            <a:avLst/>
          </a:prstGeom>
        </p:spPr>
      </p:pic>
      <p:pic>
        <p:nvPicPr>
          <p:cNvPr id="14" name="Picture 13"/>
          <p:cNvPicPr>
            <a:picLocks noChangeAspect="1"/>
          </p:cNvPicPr>
          <p:nvPr/>
        </p:nvPicPr>
        <p:blipFill>
          <a:blip r:embed="rId5"/>
          <a:stretch>
            <a:fillRect/>
          </a:stretch>
        </p:blipFill>
        <p:spPr>
          <a:xfrm>
            <a:off x="4612594" y="4808802"/>
            <a:ext cx="2905125" cy="1523897"/>
          </a:xfrm>
          <a:prstGeom prst="rect">
            <a:avLst/>
          </a:prstGeom>
        </p:spPr>
      </p:pic>
      <p:pic>
        <p:nvPicPr>
          <p:cNvPr id="16" name="Picture 15"/>
          <p:cNvPicPr>
            <a:picLocks noChangeAspect="1"/>
          </p:cNvPicPr>
          <p:nvPr/>
        </p:nvPicPr>
        <p:blipFill>
          <a:blip r:embed="rId6"/>
          <a:stretch>
            <a:fillRect/>
          </a:stretch>
        </p:blipFill>
        <p:spPr>
          <a:xfrm>
            <a:off x="718458" y="4776636"/>
            <a:ext cx="3594327" cy="1478041"/>
          </a:xfrm>
          <a:prstGeom prst="rect">
            <a:avLst/>
          </a:prstGeom>
        </p:spPr>
      </p:pic>
      <p:sp>
        <p:nvSpPr>
          <p:cNvPr id="18" name="TextBox 17"/>
          <p:cNvSpPr txBox="1"/>
          <p:nvPr/>
        </p:nvSpPr>
        <p:spPr>
          <a:xfrm>
            <a:off x="587867" y="2352136"/>
            <a:ext cx="6680426" cy="369332"/>
          </a:xfrm>
          <a:prstGeom prst="rect">
            <a:avLst/>
          </a:prstGeom>
          <a:noFill/>
        </p:spPr>
        <p:txBody>
          <a:bodyPr wrap="square" rtlCol="0">
            <a:spAutoFit/>
          </a:bodyPr>
          <a:lstStyle/>
          <a:p>
            <a:r>
              <a:rPr lang="en-US" b="1" dirty="0"/>
              <a:t>2. Fabricated Antenna:</a:t>
            </a:r>
          </a:p>
        </p:txBody>
      </p:sp>
      <p:sp>
        <p:nvSpPr>
          <p:cNvPr id="19" name="TextBox 18"/>
          <p:cNvSpPr txBox="1"/>
          <p:nvPr/>
        </p:nvSpPr>
        <p:spPr>
          <a:xfrm>
            <a:off x="3512685" y="2331584"/>
            <a:ext cx="6680426" cy="369332"/>
          </a:xfrm>
          <a:prstGeom prst="rect">
            <a:avLst/>
          </a:prstGeom>
          <a:noFill/>
        </p:spPr>
        <p:txBody>
          <a:bodyPr wrap="square" rtlCol="0">
            <a:spAutoFit/>
          </a:bodyPr>
          <a:lstStyle/>
          <a:p>
            <a:r>
              <a:rPr lang="en-US" b="1" dirty="0"/>
              <a:t>3</a:t>
            </a:r>
            <a:r>
              <a:rPr lang="en-IN" b="1" dirty="0"/>
              <a:t>. Modelling of breast phantom</a:t>
            </a:r>
            <a:endParaRPr lang="en-US" b="1" dirty="0"/>
          </a:p>
        </p:txBody>
      </p:sp>
      <p:sp>
        <p:nvSpPr>
          <p:cNvPr id="20" name="TextBox 19"/>
          <p:cNvSpPr txBox="1"/>
          <p:nvPr/>
        </p:nvSpPr>
        <p:spPr>
          <a:xfrm>
            <a:off x="587867" y="4411654"/>
            <a:ext cx="6680426" cy="369332"/>
          </a:xfrm>
          <a:prstGeom prst="rect">
            <a:avLst/>
          </a:prstGeom>
          <a:noFill/>
        </p:spPr>
        <p:txBody>
          <a:bodyPr wrap="square" rtlCol="0">
            <a:spAutoFit/>
          </a:bodyPr>
          <a:lstStyle/>
          <a:p>
            <a:r>
              <a:rPr lang="en-US" b="1" dirty="0"/>
              <a:t>4. Distilled water modelled as Tumor</a:t>
            </a:r>
          </a:p>
        </p:txBody>
      </p:sp>
      <p:sp>
        <p:nvSpPr>
          <p:cNvPr id="21" name="TextBox 20"/>
          <p:cNvSpPr txBox="1"/>
          <p:nvPr/>
        </p:nvSpPr>
        <p:spPr>
          <a:xfrm>
            <a:off x="657901" y="1024572"/>
            <a:ext cx="6680426" cy="369332"/>
          </a:xfrm>
          <a:prstGeom prst="rect">
            <a:avLst/>
          </a:prstGeom>
          <a:noFill/>
        </p:spPr>
        <p:txBody>
          <a:bodyPr wrap="square" rtlCol="0">
            <a:spAutoFit/>
          </a:bodyPr>
          <a:lstStyle/>
          <a:p>
            <a:r>
              <a:rPr lang="en-US" b="1" dirty="0"/>
              <a:t>Design Flow</a:t>
            </a:r>
          </a:p>
        </p:txBody>
      </p:sp>
      <p:sp>
        <p:nvSpPr>
          <p:cNvPr id="22" name="TextBox 21"/>
          <p:cNvSpPr txBox="1"/>
          <p:nvPr/>
        </p:nvSpPr>
        <p:spPr>
          <a:xfrm>
            <a:off x="4537819" y="4411654"/>
            <a:ext cx="6680426" cy="369332"/>
          </a:xfrm>
          <a:prstGeom prst="rect">
            <a:avLst/>
          </a:prstGeom>
          <a:noFill/>
        </p:spPr>
        <p:txBody>
          <a:bodyPr wrap="square" rtlCol="0">
            <a:spAutoFit/>
          </a:bodyPr>
          <a:lstStyle/>
          <a:p>
            <a:r>
              <a:rPr lang="en-US" b="1" dirty="0"/>
              <a:t>5. Radiation Pattern at 5 GHz</a:t>
            </a:r>
          </a:p>
        </p:txBody>
      </p:sp>
      <p:pic>
        <p:nvPicPr>
          <p:cNvPr id="23" name="Picture 22"/>
          <p:cNvPicPr>
            <a:picLocks noChangeAspect="1"/>
          </p:cNvPicPr>
          <p:nvPr/>
        </p:nvPicPr>
        <p:blipFill>
          <a:blip r:embed="rId7"/>
          <a:stretch>
            <a:fillRect/>
          </a:stretch>
        </p:blipFill>
        <p:spPr>
          <a:xfrm>
            <a:off x="7815262" y="4808802"/>
            <a:ext cx="4333875" cy="1560001"/>
          </a:xfrm>
          <a:prstGeom prst="rect">
            <a:avLst/>
          </a:prstGeom>
        </p:spPr>
      </p:pic>
      <p:sp>
        <p:nvSpPr>
          <p:cNvPr id="24" name="TextBox 23"/>
          <p:cNvSpPr txBox="1"/>
          <p:nvPr/>
        </p:nvSpPr>
        <p:spPr>
          <a:xfrm>
            <a:off x="7398884" y="4407304"/>
            <a:ext cx="4851855" cy="369332"/>
          </a:xfrm>
          <a:prstGeom prst="rect">
            <a:avLst/>
          </a:prstGeom>
          <a:noFill/>
        </p:spPr>
        <p:txBody>
          <a:bodyPr wrap="square" rtlCol="0">
            <a:spAutoFit/>
          </a:bodyPr>
          <a:lstStyle/>
          <a:p>
            <a:r>
              <a:rPr lang="en-US" b="1" dirty="0"/>
              <a:t>6.Comparision of results with and without tumor</a:t>
            </a:r>
          </a:p>
        </p:txBody>
      </p:sp>
      <p:sp>
        <p:nvSpPr>
          <p:cNvPr id="25" name="Rectangle 24"/>
          <p:cNvSpPr/>
          <p:nvPr/>
        </p:nvSpPr>
        <p:spPr>
          <a:xfrm>
            <a:off x="7436244" y="1422958"/>
            <a:ext cx="4437834" cy="2585323"/>
          </a:xfrm>
          <a:prstGeom prst="rect">
            <a:avLst/>
          </a:prstGeom>
        </p:spPr>
        <p:txBody>
          <a:bodyPr wrap="square">
            <a:spAutoFit/>
          </a:bodyPr>
          <a:lstStyle/>
          <a:p>
            <a:pPr marL="285750" indent="-285750" algn="just">
              <a:buFont typeface="Arial" panose="020B0604020202020204" pitchFamily="34" charset="0"/>
              <a:buChar char="•"/>
            </a:pPr>
            <a:r>
              <a:rPr lang="en-IN" dirty="0"/>
              <a:t>The designed antenna exhibits Omni-directional radiation pattern with the gain of 0.5 dB and total efficiency of 70.8%.</a:t>
            </a:r>
          </a:p>
          <a:p>
            <a:pPr marL="285750" indent="-285750" algn="just">
              <a:buFont typeface="Arial" panose="020B0604020202020204" pitchFamily="34" charset="0"/>
              <a:buChar char="•"/>
            </a:pPr>
            <a:r>
              <a:rPr lang="en-IN" dirty="0"/>
              <a:t>frequency range  3.1 10.6 GHz. </a:t>
            </a:r>
          </a:p>
          <a:p>
            <a:pPr marL="285750" indent="-285750" algn="just">
              <a:buFont typeface="Arial" panose="020B0604020202020204" pitchFamily="34" charset="0"/>
              <a:buChar char="•"/>
            </a:pPr>
            <a:r>
              <a:rPr lang="en-IN" dirty="0"/>
              <a:t>Substrate: </a:t>
            </a:r>
          </a:p>
          <a:p>
            <a:pPr marL="285750" indent="-285750" algn="just">
              <a:buFont typeface="Arial" panose="020B0604020202020204" pitchFamily="34" charset="0"/>
              <a:buChar char="•"/>
            </a:pPr>
            <a:r>
              <a:rPr lang="en-IN" dirty="0"/>
              <a:t>Performed SAR analysis using a single antenna</a:t>
            </a:r>
          </a:p>
          <a:p>
            <a:pPr marL="285750" indent="-285750" algn="just">
              <a:buFont typeface="Arial" panose="020B0604020202020204" pitchFamily="34" charset="0"/>
              <a:buChar char="•"/>
            </a:pPr>
            <a:r>
              <a:rPr lang="en-IN" dirty="0">
                <a:solidFill>
                  <a:srgbClr val="00B050"/>
                </a:solidFill>
              </a:rPr>
              <a:t>SAR Value &lt;1.6 W/Kg for 1 gram of tissue</a:t>
            </a:r>
            <a:r>
              <a:rPr lang="en-IN" dirty="0"/>
              <a:t>. </a:t>
            </a:r>
          </a:p>
          <a:p>
            <a:pPr marL="285750" indent="-285750" algn="just">
              <a:buFont typeface="Arial" panose="020B0604020202020204" pitchFamily="34" charset="0"/>
              <a:buChar char="•"/>
            </a:pPr>
            <a:endParaRPr lang="en-IN" dirty="0"/>
          </a:p>
        </p:txBody>
      </p:sp>
      <p:sp>
        <p:nvSpPr>
          <p:cNvPr id="26" name="Rectangle 25"/>
          <p:cNvSpPr/>
          <p:nvPr/>
        </p:nvSpPr>
        <p:spPr>
          <a:xfrm>
            <a:off x="423410" y="6364865"/>
            <a:ext cx="11827329" cy="646331"/>
          </a:xfrm>
          <a:prstGeom prst="rect">
            <a:avLst/>
          </a:prstGeom>
        </p:spPr>
        <p:txBody>
          <a:bodyPr wrap="square">
            <a:spAutoFit/>
          </a:bodyPr>
          <a:lstStyle/>
          <a:p>
            <a:r>
              <a:rPr lang="en-US" i="1" dirty="0">
                <a:latin typeface="URWPalladioL-Bold"/>
              </a:rPr>
              <a:t>Reference: </a:t>
            </a:r>
            <a:r>
              <a:rPr lang="nn-NO" dirty="0"/>
              <a:t>Kah Hou Teng 1, Patryk Kot 1,Magomed Muradov ,</a:t>
            </a:r>
            <a:r>
              <a:rPr lang="nn-NO" i="1" dirty="0"/>
              <a:t> </a:t>
            </a:r>
            <a:r>
              <a:rPr lang="en-US" i="1" dirty="0">
                <a:latin typeface="URWPalladioL-Bold"/>
              </a:rPr>
              <a:t>Embedded Smart Antenna for Non-Destructive Testing and Evaluation (NDT&amp;E) of Moisture Content and  Deterioration in Concrete in Sensors/MDPI </a:t>
            </a:r>
            <a:endParaRPr lang="en-US" i="1" dirty="0"/>
          </a:p>
        </p:txBody>
      </p:sp>
    </p:spTree>
    <p:extLst>
      <p:ext uri="{BB962C8B-B14F-4D97-AF65-F5344CB8AC3E}">
        <p14:creationId xmlns:p14="http://schemas.microsoft.com/office/powerpoint/2010/main" val="2903073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379529" cy="810532"/>
          </a:xfrm>
        </p:spPr>
        <p:txBody>
          <a:bodyPr/>
          <a:lstStyle/>
          <a:p>
            <a:r>
              <a:rPr lang="en-US" dirty="0"/>
              <a:t>References:</a:t>
            </a:r>
          </a:p>
        </p:txBody>
      </p:sp>
      <p:sp>
        <p:nvSpPr>
          <p:cNvPr id="3" name="Content Placeholder 2"/>
          <p:cNvSpPr>
            <a:spLocks noGrp="1"/>
          </p:cNvSpPr>
          <p:nvPr>
            <p:ph idx="1"/>
          </p:nvPr>
        </p:nvSpPr>
        <p:spPr>
          <a:xfrm>
            <a:off x="702129" y="1401082"/>
            <a:ext cx="10515600" cy="4351338"/>
          </a:xfrm>
        </p:spPr>
        <p:txBody>
          <a:bodyPr>
            <a:normAutofit fontScale="70000" lnSpcReduction="20000"/>
          </a:bodyPr>
          <a:lstStyle/>
          <a:p>
            <a:pPr marL="514350" indent="-514350">
              <a:buFont typeface="+mj-lt"/>
              <a:buAutoNum type="arabicPeriod"/>
            </a:pPr>
            <a:r>
              <a:rPr lang="en-IN" dirty="0" err="1">
                <a:latin typeface="Times New Roman" panose="02020603050405020304" pitchFamily="18" charset="0"/>
                <a:cs typeface="Times New Roman" panose="02020603050405020304" pitchFamily="18" charset="0"/>
              </a:rPr>
              <a:t>Velan</a:t>
            </a:r>
            <a:r>
              <a:rPr lang="en-IN" dirty="0">
                <a:latin typeface="Times New Roman" panose="02020603050405020304" pitchFamily="18" charset="0"/>
                <a:cs typeface="Times New Roman" panose="02020603050405020304" pitchFamily="18" charset="0"/>
              </a:rPr>
              <a:t> et al., “Dual-band EBG integrated monopole antenna deploying fractal geometry for wearable applications,” IEEE Antennas and Wireless Propagation Letters, vol. 14, pp. 249-252, 2015.</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V. S. </a:t>
            </a:r>
            <a:r>
              <a:rPr lang="en-IN" dirty="0" err="1">
                <a:latin typeface="Times New Roman" pitchFamily="18" charset="0"/>
                <a:cs typeface="Times New Roman" pitchFamily="18" charset="0"/>
              </a:rPr>
              <a:t>Ramalingam</a:t>
            </a:r>
            <a:r>
              <a:rPr lang="en-IN" dirty="0">
                <a:latin typeface="Times New Roman" pitchFamily="18" charset="0"/>
                <a:cs typeface="Times New Roman" pitchFamily="18" charset="0"/>
              </a:rPr>
              <a:t>, M. </a:t>
            </a:r>
            <a:r>
              <a:rPr lang="en-IN" dirty="0" err="1">
                <a:latin typeface="Times New Roman" pitchFamily="18" charset="0"/>
                <a:cs typeface="Times New Roman" pitchFamily="18" charset="0"/>
              </a:rPr>
              <a:t>Kanagasabai</a:t>
            </a:r>
            <a:r>
              <a:rPr lang="en-IN" dirty="0">
                <a:latin typeface="Times New Roman" pitchFamily="18" charset="0"/>
                <a:cs typeface="Times New Roman" pitchFamily="18" charset="0"/>
              </a:rPr>
              <a:t> and E. F. </a:t>
            </a:r>
            <a:r>
              <a:rPr lang="en-IN" dirty="0" err="1">
                <a:latin typeface="Times New Roman" pitchFamily="18" charset="0"/>
                <a:cs typeface="Times New Roman" pitchFamily="18" charset="0"/>
              </a:rPr>
              <a:t>Sundarsingh</a:t>
            </a:r>
            <a:r>
              <a:rPr lang="en-IN" dirty="0">
                <a:latin typeface="Times New Roman" pitchFamily="18" charset="0"/>
                <a:cs typeface="Times New Roman" pitchFamily="18" charset="0"/>
              </a:rPr>
              <a:t>, "Detection of Voids in </a:t>
            </a:r>
            <a:r>
              <a:rPr lang="en-IN" dirty="0" err="1">
                <a:latin typeface="Times New Roman" pitchFamily="18" charset="0"/>
                <a:cs typeface="Times New Roman" pitchFamily="18" charset="0"/>
              </a:rPr>
              <a:t>Fiber</a:t>
            </a:r>
            <a:r>
              <a:rPr lang="en-IN" dirty="0">
                <a:latin typeface="Times New Roman" pitchFamily="18" charset="0"/>
                <a:cs typeface="Times New Roman" pitchFamily="18" charset="0"/>
              </a:rPr>
              <a:t> Reinforced Plastics Using </a:t>
            </a:r>
            <a:r>
              <a:rPr lang="en-IN" dirty="0" err="1">
                <a:latin typeface="Times New Roman" pitchFamily="18" charset="0"/>
                <a:cs typeface="Times New Roman" pitchFamily="18" charset="0"/>
              </a:rPr>
              <a:t>Magnetoinductive</a:t>
            </a:r>
            <a:r>
              <a:rPr lang="en-IN" dirty="0">
                <a:latin typeface="Times New Roman" pitchFamily="18" charset="0"/>
                <a:cs typeface="Times New Roman" pitchFamily="18" charset="0"/>
              </a:rPr>
              <a:t> Coupled </a:t>
            </a:r>
            <a:r>
              <a:rPr lang="en-IN" dirty="0" err="1">
                <a:latin typeface="Times New Roman" pitchFamily="18" charset="0"/>
                <a:cs typeface="Times New Roman" pitchFamily="18" charset="0"/>
              </a:rPr>
              <a:t>Microstrip</a:t>
            </a:r>
            <a:r>
              <a:rPr lang="en-IN" dirty="0">
                <a:latin typeface="Times New Roman" pitchFamily="18" charset="0"/>
                <a:cs typeface="Times New Roman" pitchFamily="18" charset="0"/>
              </a:rPr>
              <a:t> Sensor," in IEEE Sensors Journal, vol. 15, no. 8, pp. 4182-4183, Aug. 2015, </a:t>
            </a:r>
            <a:r>
              <a:rPr lang="en-IN" dirty="0" err="1">
                <a:latin typeface="Times New Roman" pitchFamily="18" charset="0"/>
                <a:cs typeface="Times New Roman" pitchFamily="18" charset="0"/>
              </a:rPr>
              <a:t>doi</a:t>
            </a:r>
            <a:r>
              <a:rPr lang="en-IN" dirty="0">
                <a:latin typeface="Times New Roman" pitchFamily="18" charset="0"/>
                <a:cs typeface="Times New Roman" pitchFamily="18" charset="0"/>
              </a:rPr>
              <a:t>: 10.1109/JSEN.2015.2428813.</a:t>
            </a:r>
          </a:p>
          <a:p>
            <a:pPr marL="514350" indent="-514350">
              <a:buFont typeface="+mj-lt"/>
              <a:buAutoNum type="arabicPeriod"/>
            </a:pPr>
            <a:r>
              <a:rPr lang="en-IN" dirty="0">
                <a:latin typeface="Times New Roman" pitchFamily="18" charset="0"/>
                <a:cs typeface="Times New Roman" pitchFamily="18" charset="0"/>
              </a:rPr>
              <a:t>P. </a:t>
            </a:r>
            <a:r>
              <a:rPr lang="en-IN" dirty="0" err="1">
                <a:latin typeface="Times New Roman" pitchFamily="18" charset="0"/>
                <a:cs typeface="Times New Roman" pitchFamily="18" charset="0"/>
              </a:rPr>
              <a:t>Soontornpipit</a:t>
            </a:r>
            <a:r>
              <a:rPr lang="en-IN" dirty="0">
                <a:latin typeface="Times New Roman" pitchFamily="18" charset="0"/>
                <a:cs typeface="Times New Roman" pitchFamily="18" charset="0"/>
              </a:rPr>
              <a:t>, C. M. </a:t>
            </a:r>
            <a:r>
              <a:rPr lang="en-IN" dirty="0" err="1">
                <a:latin typeface="Times New Roman" pitchFamily="18" charset="0"/>
                <a:cs typeface="Times New Roman" pitchFamily="18" charset="0"/>
              </a:rPr>
              <a:t>Furse</a:t>
            </a:r>
            <a:r>
              <a:rPr lang="en-IN" dirty="0">
                <a:latin typeface="Times New Roman" pitchFamily="18" charset="0"/>
                <a:cs typeface="Times New Roman" pitchFamily="18" charset="0"/>
              </a:rPr>
              <a:t> and You Chung </a:t>
            </a:r>
            <a:r>
              <a:rPr lang="en-IN" dirty="0" err="1">
                <a:latin typeface="Times New Roman" pitchFamily="18" charset="0"/>
                <a:cs typeface="Times New Roman" pitchFamily="18" charset="0"/>
              </a:rPr>
              <a:t>Chung</a:t>
            </a:r>
            <a:r>
              <a:rPr lang="en-IN" dirty="0">
                <a:latin typeface="Times New Roman" pitchFamily="18" charset="0"/>
                <a:cs typeface="Times New Roman" pitchFamily="18" charset="0"/>
              </a:rPr>
              <a:t>, "Design of implantable </a:t>
            </a:r>
            <a:r>
              <a:rPr lang="en-IN" dirty="0" err="1">
                <a:latin typeface="Times New Roman" pitchFamily="18" charset="0"/>
                <a:cs typeface="Times New Roman" pitchFamily="18" charset="0"/>
              </a:rPr>
              <a:t>microstrip</a:t>
            </a:r>
            <a:r>
              <a:rPr lang="en-IN" dirty="0">
                <a:latin typeface="Times New Roman" pitchFamily="18" charset="0"/>
                <a:cs typeface="Times New Roman" pitchFamily="18" charset="0"/>
              </a:rPr>
              <a:t> antenna for communication with medical implants," in IEEE Transactions on Microwave Theory and Techniques, vol. 52, no. 8, pp. 1944-1951, Aug. 2004, </a:t>
            </a:r>
            <a:r>
              <a:rPr lang="en-IN" dirty="0" err="1">
                <a:latin typeface="Times New Roman" pitchFamily="18" charset="0"/>
                <a:cs typeface="Times New Roman" pitchFamily="18" charset="0"/>
              </a:rPr>
              <a:t>doi</a:t>
            </a:r>
            <a:r>
              <a:rPr lang="en-IN" dirty="0">
                <a:latin typeface="Times New Roman" pitchFamily="18" charset="0"/>
                <a:cs typeface="Times New Roman" pitchFamily="18" charset="0"/>
              </a:rPr>
              <a:t>: 10.1109/TMTT.2004.831976.</a:t>
            </a:r>
          </a:p>
          <a:p>
            <a:pPr marL="514350" indent="-514350">
              <a:buFont typeface="+mj-lt"/>
              <a:buAutoNum type="arabicPeriod"/>
            </a:pPr>
            <a:r>
              <a:rPr lang="en-US" dirty="0"/>
              <a:t>M. </a:t>
            </a:r>
            <a:r>
              <a:rPr lang="en-US" dirty="0" err="1"/>
              <a:t>Riaz</a:t>
            </a:r>
            <a:r>
              <a:rPr lang="en-US" dirty="0"/>
              <a:t>, G. </a:t>
            </a:r>
            <a:r>
              <a:rPr lang="en-US" dirty="0" err="1"/>
              <a:t>Tiberi</a:t>
            </a:r>
            <a:r>
              <a:rPr lang="en-US" dirty="0"/>
              <a:t>, H. </a:t>
            </a:r>
            <a:r>
              <a:rPr lang="en-US" dirty="0" err="1"/>
              <a:t>Asani</a:t>
            </a:r>
            <a:r>
              <a:rPr lang="en-US" dirty="0"/>
              <a:t>, M. Ghavami and S. Dudley, "A Non-Invasive Bone Fracture Monitoring Analysis using an UHF Antenna," </a:t>
            </a:r>
            <a:r>
              <a:rPr lang="en-US" i="1" dirty="0"/>
              <a:t>2020 12th International Symposium on Communication Systems, Networks and Digital Signal Processing (CSNDSP)</a:t>
            </a:r>
            <a:r>
              <a:rPr lang="en-US" dirty="0"/>
              <a:t>, 2020, pp. 1-5, </a:t>
            </a:r>
            <a:r>
              <a:rPr lang="en-US" dirty="0" err="1"/>
              <a:t>doi</a:t>
            </a:r>
            <a:r>
              <a:rPr lang="en-US" dirty="0"/>
              <a:t>: 10.1109/CSNDSP49049.2020.9249570.</a:t>
            </a:r>
          </a:p>
          <a:p>
            <a:pPr marL="514350" indent="-514350">
              <a:buFont typeface="+mj-lt"/>
              <a:buAutoNum type="arabicPeriod"/>
            </a:pPr>
            <a:r>
              <a:rPr lang="en-US" dirty="0"/>
              <a:t>M. </a:t>
            </a:r>
            <a:r>
              <a:rPr lang="en-US" dirty="0" err="1"/>
              <a:t>Moosazadeh</a:t>
            </a:r>
            <a:r>
              <a:rPr lang="en-US" dirty="0"/>
              <a:t>, S. </a:t>
            </a:r>
            <a:r>
              <a:rPr lang="en-US" dirty="0" err="1"/>
              <a:t>Kharkovsky</a:t>
            </a:r>
            <a:r>
              <a:rPr lang="en-US" dirty="0"/>
              <a:t>, J. T. Case and B. </a:t>
            </a:r>
            <a:r>
              <a:rPr lang="en-US" dirty="0" err="1"/>
              <a:t>Samali</a:t>
            </a:r>
            <a:r>
              <a:rPr lang="en-US" dirty="0"/>
              <a:t>, "Miniaturized UWB Antipodal Vivaldi Antenna and Its Application for Detection of Void Inside Concrete Specimens," in </a:t>
            </a:r>
            <a:r>
              <a:rPr lang="en-US" i="1" dirty="0"/>
              <a:t>IEEE Antennas and Wireless Propagation Letters</a:t>
            </a:r>
            <a:r>
              <a:rPr lang="en-US" dirty="0"/>
              <a:t>, vol. 16, pp. 1317-1320, 2017, </a:t>
            </a:r>
            <a:r>
              <a:rPr lang="en-US" dirty="0" err="1"/>
              <a:t>doi</a:t>
            </a:r>
            <a:r>
              <a:rPr lang="en-US" dirty="0"/>
              <a:t>: 10.1109/LAWP.2016.2633536.</a:t>
            </a:r>
          </a:p>
          <a:p>
            <a:pPr marL="514350" indent="-514350">
              <a:buFont typeface="+mj-lt"/>
              <a:buAutoNum type="arabicPeriod"/>
            </a:pP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dirty="0"/>
          </a:p>
          <a:p>
            <a:endParaRPr lang="en-US" dirty="0"/>
          </a:p>
          <a:p>
            <a:endParaRPr lang="en-US" dirty="0"/>
          </a:p>
        </p:txBody>
      </p:sp>
      <p:sp>
        <p:nvSpPr>
          <p:cNvPr id="6" name="Slide Number Placeholder 5"/>
          <p:cNvSpPr>
            <a:spLocks noGrp="1"/>
          </p:cNvSpPr>
          <p:nvPr>
            <p:ph type="sldNum" sz="quarter" idx="12"/>
          </p:nvPr>
        </p:nvSpPr>
        <p:spPr/>
        <p:txBody>
          <a:bodyPr/>
          <a:lstStyle/>
          <a:p>
            <a:fld id="{F5C41389-555D-4F55-9FD3-924A425123D6}"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10385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CDF0392-B085-446D-A9AA-344B43A19FE8}"/>
              </a:ext>
            </a:extLst>
          </p:cNvPr>
          <p:cNvSpPr txBox="1"/>
          <p:nvPr/>
        </p:nvSpPr>
        <p:spPr>
          <a:xfrm>
            <a:off x="491937" y="139776"/>
            <a:ext cx="7391401" cy="6449010"/>
          </a:xfrm>
          <a:prstGeom prst="rect">
            <a:avLst/>
          </a:prstGeom>
          <a:noFill/>
        </p:spPr>
        <p:txBody>
          <a:bodyPr wrap="square">
            <a:spAutoFit/>
          </a:bodyPr>
          <a:lstStyle/>
          <a:p>
            <a:pPr algn="just">
              <a:lnSpc>
                <a:spcPct val="150000"/>
              </a:lnSpc>
              <a:spcAft>
                <a:spcPts val="800"/>
              </a:spcAft>
            </a:pPr>
            <a:r>
              <a:rPr lang="en-US" sz="20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Why vehicular antennas are required?</a:t>
            </a:r>
          </a:p>
          <a:p>
            <a:pPr marL="342900" indent="-342900" algn="just">
              <a:lnSpc>
                <a:spcPct val="150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rPr>
              <a:t>This </a:t>
            </a:r>
            <a:r>
              <a:rPr lang="en-US" sz="2000" dirty="0">
                <a:solidFill>
                  <a:srgbClr val="FF0000"/>
                </a:solidFill>
                <a:effectLst/>
                <a:latin typeface="Times New Roman" panose="02020603050405020304" pitchFamily="18" charset="0"/>
                <a:ea typeface="Calibri" panose="020F0502020204030204" pitchFamily="34" charset="0"/>
              </a:rPr>
              <a:t>intelligent transport system </a:t>
            </a:r>
            <a:r>
              <a:rPr lang="en-US" sz="2000" dirty="0">
                <a:effectLst/>
                <a:latin typeface="Times New Roman" panose="02020603050405020304" pitchFamily="18" charset="0"/>
                <a:ea typeface="Calibri" panose="020F0502020204030204" pitchFamily="34" charset="0"/>
              </a:rPr>
              <a:t>paves the way for the vehicle to communicate with each other.</a:t>
            </a:r>
          </a:p>
          <a:p>
            <a:pPr marL="342900" indent="-342900" algn="just">
              <a:lnSpc>
                <a:spcPct val="150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rPr>
              <a:t>The applications in automotive industry increases day by day with enhancement in the technology integrated in the vehicles. This will </a:t>
            </a:r>
            <a:r>
              <a:rPr lang="en-US" sz="2000" dirty="0">
                <a:solidFill>
                  <a:srgbClr val="FF0000"/>
                </a:solidFill>
                <a:effectLst/>
                <a:latin typeface="Times New Roman" panose="02020603050405020304" pitchFamily="18" charset="0"/>
                <a:ea typeface="Calibri" panose="020F0502020204030204" pitchFamily="34" charset="0"/>
              </a:rPr>
              <a:t>completely change the way in which we interact with our vehicle. </a:t>
            </a:r>
          </a:p>
          <a:p>
            <a:pPr marL="342900" indent="-342900" algn="just">
              <a:lnSpc>
                <a:spcPct val="150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rPr>
              <a:t>The vehicle can be combined with more communication devices to achieve more </a:t>
            </a:r>
            <a:r>
              <a:rPr lang="en-US" sz="2000" dirty="0">
                <a:solidFill>
                  <a:srgbClr val="FF0000"/>
                </a:solidFill>
                <a:effectLst/>
                <a:latin typeface="Times New Roman" panose="02020603050405020304" pitchFamily="18" charset="0"/>
                <a:ea typeface="Calibri" panose="020F0502020204030204" pitchFamily="34" charset="0"/>
              </a:rPr>
              <a:t>comprehensive and intelligent driving function</a:t>
            </a:r>
            <a:r>
              <a:rPr lang="en-US" sz="2000" dirty="0">
                <a:effectLst/>
                <a:latin typeface="Times New Roman" panose="02020603050405020304" pitchFamily="18" charset="0"/>
                <a:ea typeface="Calibri" panose="020F0502020204030204" pitchFamily="34" charset="0"/>
              </a:rPr>
              <a:t> in future traffic systems. </a:t>
            </a:r>
          </a:p>
          <a:p>
            <a:pPr marL="342900" indent="-342900" algn="just">
              <a:lnSpc>
                <a:spcPct val="150000"/>
              </a:lnSpc>
              <a:spcAft>
                <a:spcPts val="800"/>
              </a:spcAft>
              <a:buFont typeface="Arial" panose="020B0604020202020204" pitchFamily="34" charset="0"/>
              <a:buChar char="•"/>
            </a:pPr>
            <a:r>
              <a:rPr lang="en-US" sz="2000" dirty="0">
                <a:solidFill>
                  <a:srgbClr val="FF0000"/>
                </a:solidFill>
                <a:effectLst/>
                <a:latin typeface="Times New Roman" panose="02020603050405020304" pitchFamily="18" charset="0"/>
                <a:ea typeface="Calibri" panose="020F0502020204030204" pitchFamily="34" charset="0"/>
              </a:rPr>
              <a:t>Advanced Driving Assistance Systems </a:t>
            </a:r>
            <a:r>
              <a:rPr lang="en-US" sz="2000" dirty="0">
                <a:effectLst/>
                <a:latin typeface="Times New Roman" panose="02020603050405020304" pitchFamily="18" charset="0"/>
                <a:ea typeface="Calibri" panose="020F0502020204030204" pitchFamily="34" charset="0"/>
              </a:rPr>
              <a:t>that exist in vehicles today such as automatic parking and re-routing to avoid congestion are the building block of </a:t>
            </a:r>
            <a:r>
              <a:rPr lang="en-US" sz="2000" dirty="0">
                <a:solidFill>
                  <a:srgbClr val="FF0000"/>
                </a:solidFill>
                <a:effectLst/>
                <a:latin typeface="Times New Roman" panose="02020603050405020304" pitchFamily="18" charset="0"/>
                <a:ea typeface="Calibri" panose="020F0502020204030204" pitchFamily="34" charset="0"/>
              </a:rPr>
              <a:t>future solution for V2V, V2I and V2X communication. </a:t>
            </a:r>
          </a:p>
        </p:txBody>
      </p:sp>
      <p:sp>
        <p:nvSpPr>
          <p:cNvPr id="7" name="Rounded Rectangle 9">
            <a:extLst>
              <a:ext uri="{FF2B5EF4-FFF2-40B4-BE49-F238E27FC236}">
                <a16:creationId xmlns:a16="http://schemas.microsoft.com/office/drawing/2014/main" xmlns="" id="{EE54E630-6119-4125-B173-289481A471BC}"/>
              </a:ext>
            </a:extLst>
          </p:cNvPr>
          <p:cNvSpPr/>
          <p:nvPr/>
        </p:nvSpPr>
        <p:spPr>
          <a:xfrm>
            <a:off x="8450097" y="639881"/>
            <a:ext cx="3016155" cy="600501"/>
          </a:xfrm>
          <a:prstGeom prst="roundRect">
            <a:avLst/>
          </a:prstGeom>
          <a:solidFill>
            <a:schemeClr val="tx2">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Applications of automotive antenna</a:t>
            </a:r>
          </a:p>
        </p:txBody>
      </p:sp>
      <p:sp>
        <p:nvSpPr>
          <p:cNvPr id="9" name="TextBox 8">
            <a:extLst>
              <a:ext uri="{FF2B5EF4-FFF2-40B4-BE49-F238E27FC236}">
                <a16:creationId xmlns:a16="http://schemas.microsoft.com/office/drawing/2014/main" xmlns="" id="{AAADE760-642B-4A1E-8150-617FB751767E}"/>
              </a:ext>
            </a:extLst>
          </p:cNvPr>
          <p:cNvSpPr txBox="1"/>
          <p:nvPr/>
        </p:nvSpPr>
        <p:spPr>
          <a:xfrm>
            <a:off x="8043649" y="1492926"/>
            <a:ext cx="3786401" cy="2951064"/>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Vehicle to Vehicle communication</a:t>
            </a:r>
          </a:p>
          <a:p>
            <a:pPr marL="285750" indent="-285750"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Vehicle to Infrastructure communication</a:t>
            </a:r>
          </a:p>
          <a:p>
            <a:pPr marL="285750" indent="-285750"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Vehicle to X infrastructure</a:t>
            </a:r>
          </a:p>
          <a:p>
            <a:pPr marL="285750" indent="-285750"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Intelligent Transport System</a:t>
            </a:r>
          </a:p>
          <a:p>
            <a:pPr marL="285750" indent="-285750"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Collision avoidance</a:t>
            </a:r>
          </a:p>
          <a:p>
            <a:pPr marL="285750" indent="-285750"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Traffic management</a:t>
            </a:r>
          </a:p>
        </p:txBody>
      </p:sp>
      <p:pic>
        <p:nvPicPr>
          <p:cNvPr id="11" name="Picture 10">
            <a:extLst>
              <a:ext uri="{FF2B5EF4-FFF2-40B4-BE49-F238E27FC236}">
                <a16:creationId xmlns:a16="http://schemas.microsoft.com/office/drawing/2014/main" xmlns="" id="{C329EDB5-CFF9-4000-8A30-D4B17A184ED9}"/>
              </a:ext>
            </a:extLst>
          </p:cNvPr>
          <p:cNvPicPr>
            <a:picLocks noChangeAspect="1"/>
          </p:cNvPicPr>
          <p:nvPr/>
        </p:nvPicPr>
        <p:blipFill>
          <a:blip r:embed="rId2">
            <a:clrChange>
              <a:clrFrom>
                <a:srgbClr val="F7F7F7"/>
              </a:clrFrom>
              <a:clrTo>
                <a:srgbClr val="F7F7F7">
                  <a:alpha val="0"/>
                </a:srgbClr>
              </a:clrTo>
            </a:clrChange>
          </a:blip>
          <a:stretch>
            <a:fillRect/>
          </a:stretch>
        </p:blipFill>
        <p:spPr>
          <a:xfrm>
            <a:off x="7998528" y="4443990"/>
            <a:ext cx="4193472" cy="2159728"/>
          </a:xfrm>
          <a:prstGeom prst="rect">
            <a:avLst/>
          </a:prstGeom>
        </p:spPr>
      </p:pic>
    </p:spTree>
    <p:extLst>
      <p:ext uri="{BB962C8B-B14F-4D97-AF65-F5344CB8AC3E}">
        <p14:creationId xmlns:p14="http://schemas.microsoft.com/office/powerpoint/2010/main" val="3087713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A79F38A-2F96-4E9A-A5B9-760BD59A0AAF}"/>
              </a:ext>
            </a:extLst>
          </p:cNvPr>
          <p:cNvSpPr txBox="1"/>
          <p:nvPr/>
        </p:nvSpPr>
        <p:spPr>
          <a:xfrm>
            <a:off x="495299" y="166202"/>
            <a:ext cx="11201401" cy="4093428"/>
          </a:xfrm>
          <a:prstGeom prst="rect">
            <a:avLst/>
          </a:prstGeom>
          <a:noFill/>
        </p:spPr>
        <p:txBody>
          <a:bodyPr wrap="square" rtlCol="0">
            <a:spAutoFit/>
          </a:bodyPr>
          <a:lstStyle/>
          <a:p>
            <a:r>
              <a:rPr lang="en-US" sz="2000" dirty="0">
                <a:solidFill>
                  <a:srgbClr val="00B050"/>
                </a:solidFill>
                <a:latin typeface="Times New Roman" panose="02020603050405020304" pitchFamily="18" charset="0"/>
                <a:cs typeface="Times New Roman" panose="02020603050405020304" pitchFamily="18" charset="0"/>
              </a:rPr>
              <a:t>AUTOMOTIVE ANTENNAS IN LITERATURE</a:t>
            </a:r>
          </a:p>
          <a:p>
            <a:endParaRPr lang="en-US" sz="2000" dirty="0">
              <a:solidFill>
                <a:srgbClr val="00B050"/>
              </a:solidFill>
              <a:latin typeface="Times New Roman" panose="02020603050405020304" pitchFamily="18" charset="0"/>
              <a:cs typeface="Times New Roman" panose="02020603050405020304" pitchFamily="18" charset="0"/>
            </a:endParaRPr>
          </a:p>
          <a:p>
            <a:endParaRPr lang="en-US" sz="2000" dirty="0">
              <a:solidFill>
                <a:srgbClr val="00B050"/>
              </a:solidFill>
              <a:latin typeface="Times New Roman" panose="02020603050405020304" pitchFamily="18" charset="0"/>
              <a:cs typeface="Times New Roman" panose="02020603050405020304" pitchFamily="18" charset="0"/>
            </a:endParaRPr>
          </a:p>
          <a:p>
            <a:endParaRPr lang="en-US" sz="2000" dirty="0">
              <a:solidFill>
                <a:srgbClr val="00B050"/>
              </a:solidFill>
              <a:latin typeface="Times New Roman" panose="02020603050405020304" pitchFamily="18" charset="0"/>
              <a:cs typeface="Times New Roman" panose="02020603050405020304" pitchFamily="18" charset="0"/>
            </a:endParaRPr>
          </a:p>
          <a:p>
            <a:endParaRPr lang="en-IN" sz="2000" dirty="0">
              <a:solidFill>
                <a:srgbClr val="00B050"/>
              </a:solidFill>
              <a:latin typeface="Times New Roman" panose="02020603050405020304" pitchFamily="18" charset="0"/>
              <a:cs typeface="Times New Roman" panose="02020603050405020304" pitchFamily="18" charset="0"/>
            </a:endParaRPr>
          </a:p>
          <a:p>
            <a:r>
              <a:rPr lang="en-IN" sz="2000" dirty="0">
                <a:solidFill>
                  <a:srgbClr val="00B050"/>
                </a:solidFill>
                <a:latin typeface="Times New Roman" panose="02020603050405020304" pitchFamily="18" charset="0"/>
                <a:cs typeface="Times New Roman" panose="02020603050405020304" pitchFamily="18" charset="0"/>
              </a:rPr>
              <a:t>                                                  </a:t>
            </a:r>
          </a:p>
          <a:p>
            <a:endParaRPr lang="en-IN" sz="2000" dirty="0">
              <a:solidFill>
                <a:srgbClr val="00B050"/>
              </a:solidFill>
              <a:latin typeface="Times New Roman" panose="02020603050405020304" pitchFamily="18" charset="0"/>
              <a:cs typeface="Times New Roman" panose="02020603050405020304" pitchFamily="18" charset="0"/>
            </a:endParaRPr>
          </a:p>
          <a:p>
            <a:endParaRPr lang="en-IN" sz="2000" dirty="0">
              <a:solidFill>
                <a:srgbClr val="00B050"/>
              </a:solidFill>
              <a:latin typeface="Times New Roman" panose="02020603050405020304" pitchFamily="18" charset="0"/>
              <a:cs typeface="Times New Roman" panose="02020603050405020304" pitchFamily="18" charset="0"/>
            </a:endParaRPr>
          </a:p>
          <a:p>
            <a:endParaRPr lang="en-IN" sz="2000" dirty="0">
              <a:solidFill>
                <a:srgbClr val="00B050"/>
              </a:solidFill>
              <a:latin typeface="Times New Roman" panose="02020603050405020304" pitchFamily="18" charset="0"/>
              <a:cs typeface="Times New Roman" panose="02020603050405020304" pitchFamily="18" charset="0"/>
            </a:endParaRPr>
          </a:p>
          <a:p>
            <a:endParaRPr lang="en-IN" sz="2000" dirty="0">
              <a:solidFill>
                <a:srgbClr val="00B050"/>
              </a:solidFill>
              <a:latin typeface="Times New Roman" panose="02020603050405020304" pitchFamily="18" charset="0"/>
              <a:cs typeface="Times New Roman" panose="02020603050405020304" pitchFamily="18" charset="0"/>
            </a:endParaRPr>
          </a:p>
          <a:p>
            <a:endParaRPr lang="en-IN" sz="2000" dirty="0">
              <a:solidFill>
                <a:srgbClr val="00B050"/>
              </a:solidFill>
              <a:latin typeface="Times New Roman" panose="02020603050405020304" pitchFamily="18" charset="0"/>
              <a:cs typeface="Times New Roman" panose="02020603050405020304" pitchFamily="18" charset="0"/>
            </a:endParaRPr>
          </a:p>
          <a:p>
            <a:endParaRPr lang="en-IN" sz="2000" dirty="0">
              <a:solidFill>
                <a:srgbClr val="00B050"/>
              </a:solidFill>
              <a:latin typeface="Times New Roman" panose="02020603050405020304" pitchFamily="18" charset="0"/>
              <a:cs typeface="Times New Roman" panose="02020603050405020304" pitchFamily="18" charset="0"/>
            </a:endParaRPr>
          </a:p>
          <a:p>
            <a:endParaRPr lang="en-IN" sz="2000" dirty="0">
              <a:solidFill>
                <a:srgbClr val="00B05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62D318AB-6DEF-46F8-B5DF-9EDB97521F45}"/>
              </a:ext>
            </a:extLst>
          </p:cNvPr>
          <p:cNvSpPr txBox="1"/>
          <p:nvPr/>
        </p:nvSpPr>
        <p:spPr>
          <a:xfrm>
            <a:off x="3061008" y="462041"/>
            <a:ext cx="9096375" cy="2954655"/>
          </a:xfrm>
          <a:prstGeom prst="rect">
            <a:avLst/>
          </a:prstGeom>
          <a:noFill/>
        </p:spPr>
        <p:txBody>
          <a:bodyPr wrap="square" rtlCol="0">
            <a:spAutoFit/>
          </a:bodyPr>
          <a:lstStyle/>
          <a:p>
            <a:pPr marL="285750" indent="-285750" algn="l">
              <a:buFont typeface="Wingdings" panose="05000000000000000000" pitchFamily="2" charset="2"/>
              <a:buChar char="q"/>
            </a:pPr>
            <a:r>
              <a:rPr lang="en-IN" b="1" i="0" dirty="0">
                <a:solidFill>
                  <a:srgbClr val="505050"/>
                </a:solidFill>
                <a:effectLst/>
                <a:latin typeface="Times New Roman" panose="02020603050405020304" pitchFamily="18" charset="0"/>
                <a:cs typeface="Times New Roman" panose="02020603050405020304" pitchFamily="18" charset="0"/>
              </a:rPr>
              <a:t>Transparent and conformal wheel-shaped fractal antenna for vehicular communication applications</a:t>
            </a:r>
          </a:p>
          <a:p>
            <a:pPr marL="285750" indent="-285750" algn="just">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The concept of </a:t>
            </a:r>
            <a:r>
              <a:rPr lang="en-IN" b="0" i="0" dirty="0">
                <a:effectLst/>
                <a:latin typeface="Times New Roman" panose="02020603050405020304" pitchFamily="18" charset="0"/>
                <a:cs typeface="Times New Roman" panose="02020603050405020304" pitchFamily="18" charset="0"/>
                <a:hlinkClick r:id="rId2" tooltip="Learn more about Fractal Geometry from ScienceDirect's AI-generated Topic Pages">
                  <a:extLst>
                    <a:ext uri="{A12FA001-AC4F-418D-AE19-62706E023703}">
                      <ahyp:hlinkClr xmlns:ahyp="http://schemas.microsoft.com/office/drawing/2018/hyperlinkcolor" xmlns="" val="tx"/>
                    </a:ext>
                  </a:extLst>
                </a:hlinkClick>
              </a:rPr>
              <a:t>fractal geometry</a:t>
            </a:r>
            <a:r>
              <a:rPr lang="en-IN" b="0" i="0" dirty="0">
                <a:effectLst/>
                <a:latin typeface="Times New Roman" panose="02020603050405020304" pitchFamily="18" charset="0"/>
                <a:cs typeface="Times New Roman" panose="02020603050405020304" pitchFamily="18" charset="0"/>
              </a:rPr>
              <a:t> is applied in this design to make the model more attractive in its appearance as well as to attain desired bands in the vehicular communication spectrum.</a:t>
            </a:r>
          </a:p>
          <a:p>
            <a:pPr marL="285750" indent="-285750" algn="just">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The proposed antenna is intended to operate in GSM-1800/1900,  Digital Communication System (DCS-1800), Personal Communication Service (PCS-1900), Long-term evolution (LTE2600), Industrial, Scientific, and Medical radio band (ISM 2.4G), Wireless local area network (WLAN), Bluetooth.</a:t>
            </a:r>
          </a:p>
          <a:p>
            <a:pPr algn="just"/>
            <a:endParaRPr lang="en-IN" b="0" i="0" dirty="0">
              <a:effectLst/>
              <a:latin typeface="Times New Roman" panose="02020603050405020304" pitchFamily="18" charset="0"/>
              <a:cs typeface="Times New Roman" panose="02020603050405020304" pitchFamily="18" charset="0"/>
            </a:endParaRPr>
          </a:p>
          <a:p>
            <a:pPr algn="just"/>
            <a:r>
              <a:rPr lang="en-IN" sz="1200" i="1" dirty="0">
                <a:effectLst/>
                <a:latin typeface="Times New Roman" panose="02020603050405020304" pitchFamily="18" charset="0"/>
                <a:cs typeface="Times New Roman" panose="02020603050405020304" pitchFamily="18" charset="0"/>
              </a:rPr>
              <a:t>Madhav, B. T. P., </a:t>
            </a:r>
            <a:r>
              <a:rPr lang="en-IN" sz="1200" i="1" dirty="0" err="1">
                <a:effectLst/>
                <a:latin typeface="Times New Roman" panose="02020603050405020304" pitchFamily="18" charset="0"/>
                <a:cs typeface="Times New Roman" panose="02020603050405020304" pitchFamily="18" charset="0"/>
              </a:rPr>
              <a:t>Anilkumar</a:t>
            </a:r>
            <a:r>
              <a:rPr lang="en-IN" sz="1200" i="1" dirty="0">
                <a:effectLst/>
                <a:latin typeface="Times New Roman" panose="02020603050405020304" pitchFamily="18" charset="0"/>
                <a:cs typeface="Times New Roman" panose="02020603050405020304" pitchFamily="18" charset="0"/>
              </a:rPr>
              <a:t>, T., &amp; </a:t>
            </a:r>
            <a:r>
              <a:rPr lang="en-IN" sz="1200" i="1" dirty="0" err="1">
                <a:effectLst/>
                <a:latin typeface="Times New Roman" panose="02020603050405020304" pitchFamily="18" charset="0"/>
                <a:cs typeface="Times New Roman" panose="02020603050405020304" pitchFamily="18" charset="0"/>
              </a:rPr>
              <a:t>Kotamraju</a:t>
            </a:r>
            <a:r>
              <a:rPr lang="en-IN" sz="1200" i="1" dirty="0">
                <a:effectLst/>
                <a:latin typeface="Times New Roman" panose="02020603050405020304" pitchFamily="18" charset="0"/>
                <a:cs typeface="Times New Roman" panose="02020603050405020304" pitchFamily="18" charset="0"/>
              </a:rPr>
              <a:t>, S. K. (2018). Transparent and conformal wheel-shaped fractal antenna for vehicular communication applications. AEU - International Journal of Electronics and Communications, 91, 1–10</a:t>
            </a:r>
            <a:endParaRPr lang="en-IN" sz="1200"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150A0926-0D21-4D32-AF4A-1974C2C5C8DF}"/>
              </a:ext>
            </a:extLst>
          </p:cNvPr>
          <p:cNvSpPr txBox="1"/>
          <p:nvPr/>
        </p:nvSpPr>
        <p:spPr>
          <a:xfrm>
            <a:off x="3689551" y="3448975"/>
            <a:ext cx="8194214" cy="3139321"/>
          </a:xfrm>
          <a:prstGeom prst="rect">
            <a:avLst/>
          </a:prstGeom>
          <a:noFill/>
        </p:spPr>
        <p:txBody>
          <a:bodyPr wrap="square">
            <a:spAutoFit/>
          </a:bodyPr>
          <a:lstStyle/>
          <a:p>
            <a:pPr marL="285750" indent="-285750" algn="l">
              <a:buFont typeface="Wingdings" panose="05000000000000000000" pitchFamily="2" charset="2"/>
              <a:buChar char="q"/>
            </a:pPr>
            <a:r>
              <a:rPr lang="en-IN" b="1" i="0" dirty="0">
                <a:solidFill>
                  <a:srgbClr val="1C1D1E"/>
                </a:solidFill>
                <a:effectLst/>
                <a:latin typeface="Times New Roman" panose="02020603050405020304" pitchFamily="18" charset="0"/>
                <a:cs typeface="Times New Roman" panose="02020603050405020304" pitchFamily="18" charset="0"/>
              </a:rPr>
              <a:t>Design and study of multiband planar wheel-like fractal antenna for vehicular communication applications</a:t>
            </a:r>
          </a:p>
          <a:p>
            <a:pPr marL="285750" marR="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1C1D1E"/>
                </a:solidFill>
                <a:effectLst/>
                <a:latin typeface="Times New Roman" panose="02020603050405020304" pitchFamily="18" charset="0"/>
                <a:cs typeface="Times New Roman" panose="02020603050405020304" pitchFamily="18" charset="0"/>
              </a:rPr>
              <a:t>In this article a multiband antenna is proposed for potential vehicular communication applications that falls under sub-6 GHz band such as IMT2000, GSM1800/1900, LTE, universal mobile telecommunication system, WLAN, dedicated short-range communication, and so on. </a:t>
            </a:r>
          </a:p>
          <a:p>
            <a:pPr marL="285750" marR="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1C1D1E"/>
                </a:solidFill>
                <a:effectLst/>
                <a:latin typeface="Times New Roman" panose="02020603050405020304" pitchFamily="18" charset="0"/>
                <a:cs typeface="Times New Roman" panose="02020603050405020304" pitchFamily="18" charset="0"/>
              </a:rPr>
              <a:t>A conventional circular monopole radiating element is used in this design with partial ground </a:t>
            </a:r>
            <a:r>
              <a:rPr lang="en-IN" b="0" i="0" dirty="0" err="1">
                <a:solidFill>
                  <a:srgbClr val="1C1D1E"/>
                </a:solidFill>
                <a:effectLst/>
                <a:latin typeface="Times New Roman" panose="02020603050405020304" pitchFamily="18" charset="0"/>
                <a:cs typeface="Times New Roman" panose="02020603050405020304" pitchFamily="18" charset="0"/>
              </a:rPr>
              <a:t>plane.The</a:t>
            </a:r>
            <a:r>
              <a:rPr lang="en-IN" b="0" i="0" dirty="0">
                <a:solidFill>
                  <a:srgbClr val="1C1D1E"/>
                </a:solidFill>
                <a:effectLst/>
                <a:latin typeface="Times New Roman" panose="02020603050405020304" pitchFamily="18" charset="0"/>
                <a:cs typeface="Times New Roman" panose="02020603050405020304" pitchFamily="18" charset="0"/>
              </a:rPr>
              <a:t> novel defected ground structure consisting of a semi-circular slot and a pair of mirror-imaged quarter circles introduced at the top edge of the partial ground, which lies exactly beneath the microstrip line feed. </a:t>
            </a:r>
          </a:p>
          <a:p>
            <a:pPr marL="285750" marR="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b="0" i="0" dirty="0">
              <a:solidFill>
                <a:srgbClr val="333333"/>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F2605BC1-F11C-4B6E-8D39-3528DBFF4D46}"/>
              </a:ext>
            </a:extLst>
          </p:cNvPr>
          <p:cNvPicPr>
            <a:picLocks noChangeAspect="1"/>
          </p:cNvPicPr>
          <p:nvPr/>
        </p:nvPicPr>
        <p:blipFill rotWithShape="1">
          <a:blip r:embed="rId3">
            <a:clrChange>
              <a:clrFrom>
                <a:srgbClr val="FFFFFF"/>
              </a:clrFrom>
              <a:clrTo>
                <a:srgbClr val="FFFFFF">
                  <a:alpha val="0"/>
                </a:srgbClr>
              </a:clrTo>
            </a:clrChange>
          </a:blip>
          <a:srcRect r="54450"/>
          <a:stretch/>
        </p:blipFill>
        <p:spPr>
          <a:xfrm>
            <a:off x="206222" y="521660"/>
            <a:ext cx="2854786" cy="3190875"/>
          </a:xfrm>
          <a:prstGeom prst="rect">
            <a:avLst/>
          </a:prstGeom>
        </p:spPr>
      </p:pic>
      <p:sp>
        <p:nvSpPr>
          <p:cNvPr id="13" name="TextBox 12">
            <a:extLst>
              <a:ext uri="{FF2B5EF4-FFF2-40B4-BE49-F238E27FC236}">
                <a16:creationId xmlns:a16="http://schemas.microsoft.com/office/drawing/2014/main" xmlns="" id="{14143DBA-8873-4EE0-B330-70CC2C475C6D}"/>
              </a:ext>
            </a:extLst>
          </p:cNvPr>
          <p:cNvSpPr txBox="1"/>
          <p:nvPr/>
        </p:nvSpPr>
        <p:spPr>
          <a:xfrm>
            <a:off x="3805898" y="6357463"/>
            <a:ext cx="7961520" cy="461665"/>
          </a:xfrm>
          <a:prstGeom prst="rect">
            <a:avLst/>
          </a:prstGeom>
          <a:noFill/>
        </p:spPr>
        <p:txBody>
          <a:bodyPr wrap="square">
            <a:spAutoFit/>
          </a:bodyPr>
          <a:lstStyle/>
          <a:p>
            <a:pPr algn="just"/>
            <a:r>
              <a:rPr lang="en-IN" sz="1200" b="0" i="1" dirty="0">
                <a:effectLst/>
                <a:latin typeface="Times New Roman" panose="02020603050405020304" pitchFamily="18" charset="0"/>
                <a:cs typeface="Times New Roman" panose="02020603050405020304" pitchFamily="18" charset="0"/>
              </a:rPr>
              <a:t>Madhav, B. T. P., &amp; </a:t>
            </a:r>
            <a:r>
              <a:rPr lang="en-IN" sz="1200" b="0" i="1" dirty="0" err="1">
                <a:effectLst/>
                <a:latin typeface="Times New Roman" panose="02020603050405020304" pitchFamily="18" charset="0"/>
                <a:cs typeface="Times New Roman" panose="02020603050405020304" pitchFamily="18" charset="0"/>
              </a:rPr>
              <a:t>Anilkumar</a:t>
            </a:r>
            <a:r>
              <a:rPr lang="en-IN" sz="1200" b="0" i="1" dirty="0">
                <a:effectLst/>
                <a:latin typeface="Times New Roman" panose="02020603050405020304" pitchFamily="18" charset="0"/>
                <a:cs typeface="Times New Roman" panose="02020603050405020304" pitchFamily="18" charset="0"/>
              </a:rPr>
              <a:t>, T. (2018). Design and study of multiband planar wheel-like fractal antenna for vehicular communication applications. Microwave and Optical Technology Letters, 60(8), 1985–1993.</a:t>
            </a:r>
            <a:endParaRPr lang="en-IN" sz="1200"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0BFE09B9-9087-4E3C-A05D-ED38A9E6775C}"/>
              </a:ext>
            </a:extLst>
          </p:cNvPr>
          <p:cNvPicPr>
            <a:picLocks noChangeAspect="1"/>
          </p:cNvPicPr>
          <p:nvPr/>
        </p:nvPicPr>
        <p:blipFill>
          <a:blip r:embed="rId4"/>
          <a:stretch>
            <a:fillRect/>
          </a:stretch>
        </p:blipFill>
        <p:spPr>
          <a:xfrm>
            <a:off x="206166" y="3766969"/>
            <a:ext cx="1781068" cy="2226335"/>
          </a:xfrm>
          <a:prstGeom prst="rect">
            <a:avLst/>
          </a:prstGeom>
        </p:spPr>
      </p:pic>
      <p:pic>
        <p:nvPicPr>
          <p:cNvPr id="14" name="Picture 13">
            <a:extLst>
              <a:ext uri="{FF2B5EF4-FFF2-40B4-BE49-F238E27FC236}">
                <a16:creationId xmlns:a16="http://schemas.microsoft.com/office/drawing/2014/main" xmlns="" id="{89FCF416-03EF-43F2-A861-494B78B02307}"/>
              </a:ext>
            </a:extLst>
          </p:cNvPr>
          <p:cNvPicPr>
            <a:picLocks noChangeAspect="1"/>
          </p:cNvPicPr>
          <p:nvPr/>
        </p:nvPicPr>
        <p:blipFill>
          <a:blip r:embed="rId5"/>
          <a:stretch>
            <a:fillRect/>
          </a:stretch>
        </p:blipFill>
        <p:spPr>
          <a:xfrm>
            <a:off x="1908483" y="3766969"/>
            <a:ext cx="1594003" cy="2226335"/>
          </a:xfrm>
          <a:prstGeom prst="rect">
            <a:avLst/>
          </a:prstGeom>
        </p:spPr>
      </p:pic>
    </p:spTree>
    <p:extLst>
      <p:ext uri="{BB962C8B-B14F-4D97-AF65-F5344CB8AC3E}">
        <p14:creationId xmlns:p14="http://schemas.microsoft.com/office/powerpoint/2010/main" val="2705468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93FBE513-C65C-4B81-834C-422E6E9CAC0F}"/>
              </a:ext>
            </a:extLst>
          </p:cNvPr>
          <p:cNvSpPr txBox="1"/>
          <p:nvPr/>
        </p:nvSpPr>
        <p:spPr>
          <a:xfrm>
            <a:off x="3535721" y="3085875"/>
            <a:ext cx="8437204" cy="3785652"/>
          </a:xfrm>
          <a:prstGeom prst="rect">
            <a:avLst/>
          </a:prstGeom>
          <a:noFill/>
        </p:spPr>
        <p:txBody>
          <a:bodyPr wrap="square">
            <a:spAutoFit/>
          </a:bodyPr>
          <a:lstStyle/>
          <a:p>
            <a:pPr marL="285750" indent="-285750" algn="l">
              <a:buFont typeface="Wingdings" panose="05000000000000000000" pitchFamily="2" charset="2"/>
              <a:buChar char="q"/>
            </a:pPr>
            <a:r>
              <a:rPr lang="en-IN" b="1" i="0" dirty="0">
                <a:solidFill>
                  <a:srgbClr val="333333"/>
                </a:solidFill>
                <a:effectLst/>
                <a:latin typeface="Times New Roman" panose="02020603050405020304" pitchFamily="18" charset="0"/>
                <a:cs typeface="Times New Roman" panose="02020603050405020304" pitchFamily="18" charset="0"/>
              </a:rPr>
              <a:t>Compact Circularly Polarized Wide-Beamwidth Fern-Fractal-Shaped Microstrip Antenna for Vehicular Communication</a:t>
            </a:r>
          </a:p>
          <a:p>
            <a:pPr marL="342900" indent="-342900" algn="just">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A compact circularly polarized wide-beamwidth patch antenna is presented here. The proposed antenna can be used for blind spot detection in the smart vehicle. Miniaturization and beamwidth enhancement of the antenna are the main areas of discussion. </a:t>
            </a:r>
          </a:p>
          <a:p>
            <a:pPr marL="342900" indent="-342900" algn="just">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The size of the patch becomes 44% smaller than the conventional patch by folding the edge of the radiating patch with loading slots. </a:t>
            </a:r>
          </a:p>
          <a:p>
            <a:pPr marL="342900" indent="-342900" algn="just">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The proposed antenna can capture signals from a wide elevation angle and a complete azimuth range to cover the entire blind spot zone. The impedance bandwidth of the antenna is 410 MHz with 90-MHz 3-dB axial ratio bandwidth.</a:t>
            </a:r>
          </a:p>
          <a:p>
            <a:pPr algn="just"/>
            <a:endParaRPr lang="en-IN" b="0" i="1" dirty="0">
              <a:effectLst/>
              <a:latin typeface="Times New Roman" panose="02020603050405020304" pitchFamily="18" charset="0"/>
              <a:cs typeface="Times New Roman" panose="02020603050405020304" pitchFamily="18" charset="0"/>
            </a:endParaRPr>
          </a:p>
          <a:p>
            <a:pPr algn="just"/>
            <a:r>
              <a:rPr lang="en-IN" sz="1200" b="0" i="1" dirty="0">
                <a:effectLst/>
                <a:latin typeface="Times New Roman" panose="02020603050405020304" pitchFamily="18" charset="0"/>
                <a:cs typeface="Times New Roman" panose="02020603050405020304" pitchFamily="18" charset="0"/>
              </a:rPr>
              <a:t>Mondal, T., </a:t>
            </a:r>
            <a:r>
              <a:rPr lang="en-IN" sz="1200" b="0" i="1" dirty="0" err="1">
                <a:effectLst/>
                <a:latin typeface="Times New Roman" panose="02020603050405020304" pitchFamily="18" charset="0"/>
                <a:cs typeface="Times New Roman" panose="02020603050405020304" pitchFamily="18" charset="0"/>
              </a:rPr>
              <a:t>Maity</a:t>
            </a:r>
            <a:r>
              <a:rPr lang="en-IN" sz="1200" b="0" i="1" dirty="0">
                <a:effectLst/>
                <a:latin typeface="Times New Roman" panose="02020603050405020304" pitchFamily="18" charset="0"/>
                <a:cs typeface="Times New Roman" panose="02020603050405020304" pitchFamily="18" charset="0"/>
              </a:rPr>
              <a:t>, S., </a:t>
            </a:r>
            <a:r>
              <a:rPr lang="en-IN" sz="1200" b="0" i="1" dirty="0" err="1">
                <a:effectLst/>
                <a:latin typeface="Times New Roman" panose="02020603050405020304" pitchFamily="18" charset="0"/>
                <a:cs typeface="Times New Roman" panose="02020603050405020304" pitchFamily="18" charset="0"/>
              </a:rPr>
              <a:t>Ghatak</a:t>
            </a:r>
            <a:r>
              <a:rPr lang="en-IN" sz="1200" b="0" i="1" dirty="0">
                <a:effectLst/>
                <a:latin typeface="Times New Roman" panose="02020603050405020304" pitchFamily="18" charset="0"/>
                <a:cs typeface="Times New Roman" panose="02020603050405020304" pitchFamily="18" charset="0"/>
              </a:rPr>
              <a:t>, R., &amp; Chaudhuri, S. R. B. (2018). Compact circularly polarized wide-beamwidth fern-fractal-shaped microstrip antenna for vehicular communication. IEEE Transactions on Vehicular Technology, 67(6), 5126–5134.</a:t>
            </a:r>
            <a:endParaRPr lang="en-IN" sz="1200" b="1" i="1" dirty="0">
              <a:latin typeface="Times New Roman" panose="02020603050405020304" pitchFamily="18" charset="0"/>
              <a:cs typeface="Times New Roman" panose="02020603050405020304" pitchFamily="18" charset="0"/>
            </a:endParaRPr>
          </a:p>
        </p:txBody>
      </p:sp>
      <p:pic>
        <p:nvPicPr>
          <p:cNvPr id="14" name="Picture 3">
            <a:extLst>
              <a:ext uri="{FF2B5EF4-FFF2-40B4-BE49-F238E27FC236}">
                <a16:creationId xmlns:a16="http://schemas.microsoft.com/office/drawing/2014/main" xmlns="" id="{7EC6BCC3-0353-4C3B-85A1-2ADE207A917B}"/>
              </a:ext>
            </a:extLst>
          </p:cNvPr>
          <p:cNvPicPr>
            <a:picLocks noChangeAspect="1" noChangeArrowheads="1"/>
          </p:cNvPicPr>
          <p:nvPr/>
        </p:nvPicPr>
        <p:blipFill>
          <a:blip r:embed="rId2"/>
          <a:srcRect/>
          <a:stretch>
            <a:fillRect/>
          </a:stretch>
        </p:blipFill>
        <p:spPr bwMode="auto">
          <a:xfrm>
            <a:off x="827396" y="823003"/>
            <a:ext cx="2422574" cy="2332849"/>
          </a:xfrm>
          <a:prstGeom prst="rect">
            <a:avLst/>
          </a:prstGeom>
          <a:noFill/>
          <a:ln w="9525">
            <a:noFill/>
            <a:miter lim="800000"/>
            <a:headEnd/>
            <a:tailEnd/>
          </a:ln>
          <a:effectLst/>
        </p:spPr>
      </p:pic>
      <p:sp>
        <p:nvSpPr>
          <p:cNvPr id="15" name="TextBox 14">
            <a:extLst>
              <a:ext uri="{FF2B5EF4-FFF2-40B4-BE49-F238E27FC236}">
                <a16:creationId xmlns:a16="http://schemas.microsoft.com/office/drawing/2014/main" xmlns="" id="{DEDB8E17-6F95-47E8-A4D5-82CEE7EFE212}"/>
              </a:ext>
            </a:extLst>
          </p:cNvPr>
          <p:cNvSpPr txBox="1"/>
          <p:nvPr/>
        </p:nvSpPr>
        <p:spPr>
          <a:xfrm>
            <a:off x="3535720" y="425748"/>
            <a:ext cx="8656280" cy="2923877"/>
          </a:xfrm>
          <a:prstGeom prst="rect">
            <a:avLst/>
          </a:prstGeom>
          <a:noFill/>
        </p:spPr>
        <p:txBody>
          <a:bodyPr wrap="square">
            <a:spAutoFit/>
          </a:bodyPr>
          <a:lstStyle/>
          <a:p>
            <a:pPr marL="285750" indent="-285750" algn="just">
              <a:buFont typeface="Wingdings" panose="05000000000000000000" pitchFamily="2" charset="2"/>
              <a:buChar char="q"/>
            </a:pPr>
            <a:r>
              <a:rPr lang="en-US" sz="1800" b="1" dirty="0">
                <a:latin typeface="Times New Roman" pitchFamily="18" charset="0"/>
                <a:cs typeface="Times New Roman" pitchFamily="18" charset="0"/>
              </a:rPr>
              <a:t>A Fully integrated Shark fin antenna for MIMO-LTE,GPS,</a:t>
            </a:r>
            <a:r>
              <a:rPr lang="en-US" sz="1800" b="1" baseline="0" dirty="0">
                <a:latin typeface="Times New Roman" pitchFamily="18" charset="0"/>
                <a:cs typeface="Times New Roman" pitchFamily="18" charset="0"/>
              </a:rPr>
              <a:t> WLAN and WAVE applications </a:t>
            </a:r>
          </a:p>
          <a:p>
            <a:pPr marL="285750" indent="-285750" algn="just">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The antenna solution is designed to fit in a shark-fin case and is easily fabricated from a printed circuit board and a metal sheet with low-cost process and materials. The antenna solution covers LTE, GPS, WLAN, and (WAVE) bands. </a:t>
            </a:r>
            <a:endParaRPr lang="en-IN" dirty="0">
              <a:solidFill>
                <a:srgbClr val="333333"/>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b="0" i="0" dirty="0">
                <a:solidFill>
                  <a:srgbClr val="333333"/>
                </a:solidFill>
                <a:effectLst/>
                <a:latin typeface="Times New Roman" panose="02020603050405020304" pitchFamily="18" charset="0"/>
                <a:cs typeface="Times New Roman" panose="02020603050405020304" pitchFamily="18" charset="0"/>
              </a:rPr>
              <a:t>Modified planar monopoles are used to obtain omnidirectional radiation patterns for WLAN and WAVE bands.</a:t>
            </a:r>
          </a:p>
          <a:p>
            <a:pPr algn="just"/>
            <a:endParaRPr lang="en-IN" b="0" i="0" dirty="0">
              <a:solidFill>
                <a:srgbClr val="333333"/>
              </a:solidFill>
              <a:effectLst/>
              <a:latin typeface="Times New Roman" panose="02020603050405020304" pitchFamily="18" charset="0"/>
              <a:cs typeface="Times New Roman" panose="02020603050405020304" pitchFamily="18" charset="0"/>
            </a:endParaRPr>
          </a:p>
          <a:p>
            <a:pPr algn="just"/>
            <a:r>
              <a:rPr lang="en-IN" sz="1100" i="1" dirty="0">
                <a:effectLst/>
                <a:latin typeface="Times New Roman" panose="02020603050405020304" pitchFamily="18" charset="0"/>
                <a:cs typeface="Times New Roman" panose="02020603050405020304" pitchFamily="18" charset="0"/>
              </a:rPr>
              <a:t>Kwon, O. Y., Song, R., &amp; Kim, B. S. (2018). A Fully Integrated Shark-Fin Antenna for MIMO-LTE, GPS, WLAN, and WAVE Applications. IEEE Antennas and Wireless Propagation Letters, 17(4), 600–603.</a:t>
            </a:r>
            <a:endParaRPr lang="en-US" sz="1100" i="1" baseline="0" dirty="0">
              <a:latin typeface="Times New Roman" panose="02020603050405020304" pitchFamily="18" charset="0"/>
              <a:cs typeface="Times New Roman" pitchFamily="18" charset="0"/>
            </a:endParaRPr>
          </a:p>
          <a:p>
            <a:pPr algn="just"/>
            <a:endParaRPr lang="en-US" sz="1800" b="1" baseline="0" dirty="0">
              <a:latin typeface="Times New Roman" panose="02020603050405020304" pitchFamily="18" charset="0"/>
              <a:cs typeface="Times New Roman" pitchFamily="18" charset="0"/>
            </a:endParaRPr>
          </a:p>
        </p:txBody>
      </p:sp>
      <p:pic>
        <p:nvPicPr>
          <p:cNvPr id="3" name="Picture 2">
            <a:extLst>
              <a:ext uri="{FF2B5EF4-FFF2-40B4-BE49-F238E27FC236}">
                <a16:creationId xmlns:a16="http://schemas.microsoft.com/office/drawing/2014/main" xmlns="" id="{0949C06E-774D-445F-9560-663BED4EF4F1}"/>
              </a:ext>
            </a:extLst>
          </p:cNvPr>
          <p:cNvPicPr>
            <a:picLocks noChangeAspect="1"/>
          </p:cNvPicPr>
          <p:nvPr/>
        </p:nvPicPr>
        <p:blipFill>
          <a:blip r:embed="rId3">
            <a:clrChange>
              <a:clrFrom>
                <a:srgbClr val="FFFEFE"/>
              </a:clrFrom>
              <a:clrTo>
                <a:srgbClr val="FFFEFE">
                  <a:alpha val="0"/>
                </a:srgbClr>
              </a:clrTo>
            </a:clrChange>
          </a:blip>
          <a:stretch>
            <a:fillRect/>
          </a:stretch>
        </p:blipFill>
        <p:spPr>
          <a:xfrm>
            <a:off x="894072" y="3508376"/>
            <a:ext cx="2556124" cy="2568873"/>
          </a:xfrm>
          <a:prstGeom prst="rect">
            <a:avLst/>
          </a:prstGeom>
        </p:spPr>
      </p:pic>
    </p:spTree>
    <p:extLst>
      <p:ext uri="{BB962C8B-B14F-4D97-AF65-F5344CB8AC3E}">
        <p14:creationId xmlns:p14="http://schemas.microsoft.com/office/powerpoint/2010/main" val="2539005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9C5F193-C371-408A-8884-03A13184B76F}"/>
              </a:ext>
            </a:extLst>
          </p:cNvPr>
          <p:cNvSpPr txBox="1"/>
          <p:nvPr/>
        </p:nvSpPr>
        <p:spPr>
          <a:xfrm>
            <a:off x="3000375" y="203074"/>
            <a:ext cx="9191625" cy="4062651"/>
          </a:xfrm>
          <a:prstGeom prst="rect">
            <a:avLst/>
          </a:prstGeom>
          <a:noFill/>
        </p:spPr>
        <p:txBody>
          <a:bodyPr wrap="square">
            <a:spAutoFit/>
          </a:bodyPr>
          <a:lstStyle/>
          <a:p>
            <a:pPr marL="285750" indent="-285750" algn="l">
              <a:buFont typeface="Wingdings" panose="05000000000000000000" pitchFamily="2" charset="2"/>
              <a:buChar char="q"/>
            </a:pPr>
            <a:r>
              <a:rPr lang="en-IN" b="1" i="0" dirty="0">
                <a:solidFill>
                  <a:srgbClr val="333333"/>
                </a:solidFill>
                <a:effectLst/>
                <a:latin typeface="Times New Roman" panose="02020603050405020304" pitchFamily="18" charset="0"/>
                <a:cs typeface="Times New Roman" panose="02020603050405020304" pitchFamily="18" charset="0"/>
              </a:rPr>
              <a:t>Design of a low profile multi-band antenna for vehicular communication system</a:t>
            </a:r>
          </a:p>
          <a:p>
            <a:pPr marL="285750" marR="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333333"/>
                </a:solidFill>
                <a:effectLst/>
                <a:latin typeface="Times New Roman" panose="02020603050405020304" pitchFamily="18" charset="0"/>
                <a:cs typeface="Times New Roman" panose="02020603050405020304" pitchFamily="18" charset="0"/>
              </a:rPr>
              <a:t>A multi-band antenna fed from co-planar waveguide (CPW) was investigated and optimized for a vehicular communication system, facilitating vehicle-to-vehicle and vehicle-to-roadside communication. </a:t>
            </a:r>
          </a:p>
          <a:p>
            <a:pPr marL="285750" marR="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333333"/>
                </a:solidFill>
                <a:effectLst/>
                <a:latin typeface="Times New Roman" panose="02020603050405020304" pitchFamily="18" charset="0"/>
                <a:cs typeface="Times New Roman" panose="02020603050405020304" pitchFamily="18" charset="0"/>
              </a:rPr>
              <a:t>The antenna covers the frequency bands 2.4 GHz and 5.4-6.0 GHz. This paper outlines the antenna optimization procedure and a design for prototyping. The prototyped antenna was measured and results were compared with a co-linear antenna and a commercial antenna, both meant for the same frequency bands. </a:t>
            </a:r>
          </a:p>
          <a:p>
            <a:pPr marL="285750" marR="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333333"/>
                </a:solidFill>
                <a:effectLst/>
                <a:latin typeface="Times New Roman" panose="02020603050405020304" pitchFamily="18" charset="0"/>
                <a:cs typeface="Times New Roman" panose="02020603050405020304" pitchFamily="18" charset="0"/>
              </a:rPr>
              <a:t>This paper also presents simulated mutual coupling effects between antenna elements when their positions and orientations on a finite ground are varied. Such knowledge helps to introduce antenna diversity using multiple antenna elements, leading to better antenna performances in mobile environments</a:t>
            </a:r>
          </a:p>
          <a:p>
            <a:pPr marR="0" algn="just" defTabSz="457200" rtl="0" eaLnBrk="1" fontAlgn="auto" latinLnBrk="0" hangingPunct="1">
              <a:lnSpc>
                <a:spcPct val="100000"/>
              </a:lnSpc>
              <a:spcBef>
                <a:spcPts val="0"/>
              </a:spcBef>
              <a:spcAft>
                <a:spcPts val="0"/>
              </a:spcAft>
              <a:buClrTx/>
              <a:buSzTx/>
              <a:tabLst/>
              <a:defRPr/>
            </a:pPr>
            <a:endParaRPr lang="en-IN" sz="1200" i="1" dirty="0">
              <a:latin typeface="Times New Roman" panose="02020603050405020304" pitchFamily="18" charset="0"/>
              <a:cs typeface="Times New Roman" panose="02020603050405020304" pitchFamily="18" charset="0"/>
            </a:endParaRPr>
          </a:p>
          <a:p>
            <a:pPr marR="0" algn="just" defTabSz="457200" rtl="0" eaLnBrk="1" fontAlgn="auto" latinLnBrk="0" hangingPunct="1">
              <a:lnSpc>
                <a:spcPct val="100000"/>
              </a:lnSpc>
              <a:spcBef>
                <a:spcPts val="0"/>
              </a:spcBef>
              <a:spcAft>
                <a:spcPts val="0"/>
              </a:spcAft>
              <a:buClrTx/>
              <a:buSzTx/>
              <a:tabLst/>
              <a:defRPr/>
            </a:pPr>
            <a:r>
              <a:rPr lang="en-IN" sz="1200" b="0" i="1" dirty="0">
                <a:effectLst/>
                <a:latin typeface="Times New Roman" panose="02020603050405020304" pitchFamily="18" charset="0"/>
                <a:cs typeface="Times New Roman" panose="02020603050405020304" pitchFamily="18" charset="0"/>
              </a:rPr>
              <a:t>Gamage, J. K. H., </a:t>
            </a:r>
            <a:r>
              <a:rPr lang="en-IN" sz="1200" b="0" i="1" dirty="0" err="1">
                <a:effectLst/>
                <a:latin typeface="Times New Roman" panose="02020603050405020304" pitchFamily="18" charset="0"/>
                <a:cs typeface="Times New Roman" panose="02020603050405020304" pitchFamily="18" charset="0"/>
              </a:rPr>
              <a:t>Engjom</a:t>
            </a:r>
            <a:r>
              <a:rPr lang="en-IN" sz="1200" b="0" i="1" dirty="0">
                <a:effectLst/>
                <a:latin typeface="Times New Roman" panose="02020603050405020304" pitchFamily="18" charset="0"/>
                <a:cs typeface="Times New Roman" panose="02020603050405020304" pitchFamily="18" charset="0"/>
              </a:rPr>
              <a:t>, M., &amp; Jensen, I. A. (2013). Design of a low profile multi-band antenna for vehicular communication system. In 2013 7th European Conference on Antennas and Propagation, </a:t>
            </a:r>
            <a:r>
              <a:rPr lang="en-IN" sz="1200" b="0" i="1" dirty="0" err="1">
                <a:effectLst/>
                <a:latin typeface="Times New Roman" panose="02020603050405020304" pitchFamily="18" charset="0"/>
                <a:cs typeface="Times New Roman" panose="02020603050405020304" pitchFamily="18" charset="0"/>
              </a:rPr>
              <a:t>EuCAP</a:t>
            </a:r>
            <a:r>
              <a:rPr lang="en-IN" sz="1200" b="0" i="1" dirty="0">
                <a:effectLst/>
                <a:latin typeface="Times New Roman" panose="02020603050405020304" pitchFamily="18" charset="0"/>
                <a:cs typeface="Times New Roman" panose="02020603050405020304" pitchFamily="18" charset="0"/>
              </a:rPr>
              <a:t> 2013 (pp. 1273–1277).</a:t>
            </a:r>
            <a:endParaRPr lang="en-IN" sz="1200" b="1"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3C19FC83-2B6D-4C75-A547-9DD6EA4CA0E0}"/>
              </a:ext>
            </a:extLst>
          </p:cNvPr>
          <p:cNvSpPr txBox="1"/>
          <p:nvPr/>
        </p:nvSpPr>
        <p:spPr>
          <a:xfrm>
            <a:off x="700087" y="4416321"/>
            <a:ext cx="6096000" cy="2031325"/>
          </a:xfrm>
          <a:prstGeom prst="rect">
            <a:avLst/>
          </a:prstGeom>
          <a:noFill/>
        </p:spPr>
        <p:txBody>
          <a:bodyPr wrap="square">
            <a:spAutoFit/>
          </a:bodyPr>
          <a:lstStyle/>
          <a:p>
            <a:pPr algn="just">
              <a:buClr>
                <a:schemeClr val="accent2">
                  <a:lumMod val="50000"/>
                </a:schemeClr>
              </a:buClr>
              <a:buFont typeface="Wingdings" panose="05000000000000000000" pitchFamily="2" charset="2"/>
              <a:buChar char="v"/>
            </a:pPr>
            <a:r>
              <a:rPr lang="en-US" sz="1800" dirty="0">
                <a:solidFill>
                  <a:schemeClr val="tx1"/>
                </a:solidFill>
                <a:latin typeface="Times New Roman" pitchFamily="18" charset="0"/>
                <a:cs typeface="Times New Roman" pitchFamily="18" charset="0"/>
              </a:rPr>
              <a:t>Designing of a compact antenna</a:t>
            </a:r>
          </a:p>
          <a:p>
            <a:pPr algn="just">
              <a:buClr>
                <a:schemeClr val="accent2">
                  <a:lumMod val="50000"/>
                </a:schemeClr>
              </a:buClr>
              <a:buFont typeface="Wingdings" panose="05000000000000000000" pitchFamily="2" charset="2"/>
              <a:buChar char="v"/>
            </a:pPr>
            <a:r>
              <a:rPr lang="en-US" sz="1800" dirty="0">
                <a:solidFill>
                  <a:schemeClr val="tx1"/>
                </a:solidFill>
                <a:latin typeface="Times New Roman" pitchFamily="18" charset="0"/>
                <a:cs typeface="Times New Roman" pitchFamily="18" charset="0"/>
              </a:rPr>
              <a:t>Mutual coupling effect and interference from the electronic devices near by the vehicle.</a:t>
            </a:r>
            <a:endParaRPr lang="en-US" sz="1800" dirty="0">
              <a:latin typeface="Times New Roman" pitchFamily="18" charset="0"/>
              <a:cs typeface="Times New Roman" pitchFamily="18" charset="0"/>
            </a:endParaRPr>
          </a:p>
          <a:p>
            <a:pPr algn="just">
              <a:buClr>
                <a:schemeClr val="accent2">
                  <a:lumMod val="50000"/>
                </a:schemeClr>
              </a:buClr>
              <a:buFont typeface="Wingdings" panose="05000000000000000000" pitchFamily="2" charset="2"/>
              <a:buChar char="v"/>
            </a:pPr>
            <a:r>
              <a:rPr lang="en-US" sz="1800" dirty="0">
                <a:solidFill>
                  <a:schemeClr val="tx1"/>
                </a:solidFill>
                <a:latin typeface="Times New Roman" pitchFamily="18" charset="0"/>
                <a:cs typeface="Times New Roman" pitchFamily="18" charset="0"/>
              </a:rPr>
              <a:t>To identify the location in vehicle where the antenna to be placed.</a:t>
            </a:r>
          </a:p>
          <a:p>
            <a:pPr algn="just">
              <a:buClr>
                <a:schemeClr val="accent2">
                  <a:lumMod val="50000"/>
                </a:schemeClr>
              </a:buClr>
              <a:buFont typeface="Wingdings" panose="05000000000000000000" pitchFamily="2" charset="2"/>
              <a:buChar char="v"/>
            </a:pPr>
            <a:r>
              <a:rPr lang="en-US" sz="1800" dirty="0">
                <a:solidFill>
                  <a:schemeClr val="tx1"/>
                </a:solidFill>
                <a:latin typeface="Times New Roman" pitchFamily="18" charset="0"/>
                <a:cs typeface="Times New Roman" pitchFamily="18" charset="0"/>
              </a:rPr>
              <a:t>The placement of antenna should not affect the aesthetic appearance of car.</a:t>
            </a:r>
          </a:p>
        </p:txBody>
      </p:sp>
      <p:sp>
        <p:nvSpPr>
          <p:cNvPr id="7" name="TextBox 6">
            <a:extLst>
              <a:ext uri="{FF2B5EF4-FFF2-40B4-BE49-F238E27FC236}">
                <a16:creationId xmlns:a16="http://schemas.microsoft.com/office/drawing/2014/main" xmlns="" id="{6AA9F0DD-33DD-48D7-BCD2-0EF5888F82CD}"/>
              </a:ext>
            </a:extLst>
          </p:cNvPr>
          <p:cNvSpPr txBox="1"/>
          <p:nvPr/>
        </p:nvSpPr>
        <p:spPr>
          <a:xfrm>
            <a:off x="700087" y="3901559"/>
            <a:ext cx="6096000" cy="369332"/>
          </a:xfrm>
          <a:prstGeom prst="rect">
            <a:avLst/>
          </a:prstGeom>
          <a:noFill/>
        </p:spPr>
        <p:txBody>
          <a:bodyPr wrap="square">
            <a:spAutoFit/>
          </a:bodyPr>
          <a:lstStyle/>
          <a:p>
            <a:r>
              <a:rPr lang="en-US" sz="1800" b="1" dirty="0">
                <a:solidFill>
                  <a:schemeClr val="tx1"/>
                </a:solidFill>
                <a:latin typeface="Times New Roman" panose="02020603050405020304" pitchFamily="18" charset="0"/>
                <a:cs typeface="Times New Roman" panose="02020603050405020304" pitchFamily="18" charset="0"/>
              </a:rPr>
              <a:t>CHALLENGES</a:t>
            </a:r>
            <a:endParaRPr lang="en-IN" dirty="0"/>
          </a:p>
        </p:txBody>
      </p:sp>
      <p:pic>
        <p:nvPicPr>
          <p:cNvPr id="8" name="Picture 7">
            <a:extLst>
              <a:ext uri="{FF2B5EF4-FFF2-40B4-BE49-F238E27FC236}">
                <a16:creationId xmlns:a16="http://schemas.microsoft.com/office/drawing/2014/main" xmlns="" id="{70F8DA25-84D0-4F81-9A66-E8445E3613D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780" b="92756" l="4925" r="97588">
                        <a14:foregroundMark x1="6432" y1="31024" x2="5930" y2="30709"/>
                        <a14:foregroundMark x1="5025" y1="65827" x2="5729" y2="70079"/>
                        <a14:foregroundMark x1="81206" y1="92913" x2="84322" y2="90236"/>
                        <a14:foregroundMark x1="89849" y1="36378" x2="92161" y2="55118"/>
                        <a14:foregroundMark x1="92161" y1="55118" x2="97688" y2="59213"/>
                        <a14:foregroundMark x1="80503" y1="5984" x2="82412" y2="3780"/>
                      </a14:backgroundRemoval>
                    </a14:imgEffect>
                  </a14:imgLayer>
                </a14:imgProps>
              </a:ext>
            </a:extLst>
          </a:blip>
          <a:stretch>
            <a:fillRect/>
          </a:stretch>
        </p:blipFill>
        <p:spPr>
          <a:xfrm>
            <a:off x="7281862" y="4416321"/>
            <a:ext cx="4002232" cy="2554188"/>
          </a:xfrm>
          <a:prstGeom prst="rect">
            <a:avLst/>
          </a:prstGeom>
        </p:spPr>
      </p:pic>
      <p:pic>
        <p:nvPicPr>
          <p:cNvPr id="6" name="Picture 5">
            <a:extLst>
              <a:ext uri="{FF2B5EF4-FFF2-40B4-BE49-F238E27FC236}">
                <a16:creationId xmlns:a16="http://schemas.microsoft.com/office/drawing/2014/main" xmlns="" id="{2904C85E-5F44-441F-89D9-F3CA7CEFA1A5}"/>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862312" y="410354"/>
            <a:ext cx="1975838" cy="3153554"/>
          </a:xfrm>
          <a:prstGeom prst="rect">
            <a:avLst/>
          </a:prstGeom>
        </p:spPr>
      </p:pic>
    </p:spTree>
    <p:extLst>
      <p:ext uri="{BB962C8B-B14F-4D97-AF65-F5344CB8AC3E}">
        <p14:creationId xmlns:p14="http://schemas.microsoft.com/office/powerpoint/2010/main" val="109216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F54DDC3-BD90-47BB-8ED7-FED6753DF8DD}"/>
              </a:ext>
            </a:extLst>
          </p:cNvPr>
          <p:cNvSpPr txBox="1"/>
          <p:nvPr/>
        </p:nvSpPr>
        <p:spPr>
          <a:xfrm>
            <a:off x="581025" y="419099"/>
            <a:ext cx="219075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REFERENCES</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AB5E979D-224F-4554-987D-74495A48CEB0}"/>
              </a:ext>
            </a:extLst>
          </p:cNvPr>
          <p:cNvSpPr txBox="1"/>
          <p:nvPr/>
        </p:nvSpPr>
        <p:spPr>
          <a:xfrm>
            <a:off x="260248" y="933451"/>
            <a:ext cx="11379302" cy="7340471"/>
          </a:xfrm>
          <a:prstGeom prst="rect">
            <a:avLst/>
          </a:prstGeom>
          <a:noFill/>
        </p:spPr>
        <p:txBody>
          <a:bodyPr wrap="square" rtlCol="0">
            <a:spAutoFit/>
          </a:bodyPr>
          <a:lstStyle/>
          <a:p>
            <a:pPr marL="285750" indent="-285750" algn="just">
              <a:buFont typeface="Wingdings" panose="05000000000000000000" pitchFamily="2" charset="2"/>
              <a:buChar char="ü"/>
            </a:pPr>
            <a:r>
              <a:rPr lang="en-IN" sz="1600" dirty="0">
                <a:effectLst/>
                <a:latin typeface="Times New Roman" panose="02020603050405020304" pitchFamily="18" charset="0"/>
                <a:cs typeface="Times New Roman" panose="02020603050405020304" pitchFamily="18" charset="0"/>
              </a:rPr>
              <a:t>Madhav, B. T. P., </a:t>
            </a:r>
            <a:r>
              <a:rPr lang="en-IN" sz="1600" dirty="0" err="1">
                <a:effectLst/>
                <a:latin typeface="Times New Roman" panose="02020603050405020304" pitchFamily="18" charset="0"/>
                <a:cs typeface="Times New Roman" panose="02020603050405020304" pitchFamily="18" charset="0"/>
              </a:rPr>
              <a:t>Anilkumar</a:t>
            </a:r>
            <a:r>
              <a:rPr lang="en-IN" sz="1600" dirty="0">
                <a:effectLst/>
                <a:latin typeface="Times New Roman" panose="02020603050405020304" pitchFamily="18" charset="0"/>
                <a:cs typeface="Times New Roman" panose="02020603050405020304" pitchFamily="18" charset="0"/>
              </a:rPr>
              <a:t>, T., &amp; </a:t>
            </a:r>
            <a:r>
              <a:rPr lang="en-IN" sz="1600" dirty="0" err="1">
                <a:effectLst/>
                <a:latin typeface="Times New Roman" panose="02020603050405020304" pitchFamily="18" charset="0"/>
                <a:cs typeface="Times New Roman" panose="02020603050405020304" pitchFamily="18" charset="0"/>
              </a:rPr>
              <a:t>Kotamraju</a:t>
            </a:r>
            <a:r>
              <a:rPr lang="en-IN" sz="1600" dirty="0">
                <a:effectLst/>
                <a:latin typeface="Times New Roman" panose="02020603050405020304" pitchFamily="18" charset="0"/>
                <a:cs typeface="Times New Roman" panose="02020603050405020304" pitchFamily="18" charset="0"/>
              </a:rPr>
              <a:t>, S. K. (2018). Transparent and conformal wheel-shaped fractal antenna for vehicular communication applications. AEU - International Journal of Electronics and Communications, 91, 1–10</a:t>
            </a:r>
          </a:p>
          <a:p>
            <a:pPr marL="285750" indent="-285750" algn="just">
              <a:buFont typeface="Wingdings" panose="05000000000000000000" pitchFamily="2" charset="2"/>
              <a:buChar char="ü"/>
            </a:pPr>
            <a:r>
              <a:rPr lang="en-IN" sz="1600" b="0" dirty="0">
                <a:effectLst/>
                <a:latin typeface="Times New Roman" panose="02020603050405020304" pitchFamily="18" charset="0"/>
                <a:cs typeface="Times New Roman" panose="02020603050405020304" pitchFamily="18" charset="0"/>
              </a:rPr>
              <a:t>Madhav, B. T. P., &amp; </a:t>
            </a:r>
            <a:r>
              <a:rPr lang="en-IN" sz="1600" b="0" dirty="0" err="1">
                <a:effectLst/>
                <a:latin typeface="Times New Roman" panose="02020603050405020304" pitchFamily="18" charset="0"/>
                <a:cs typeface="Times New Roman" panose="02020603050405020304" pitchFamily="18" charset="0"/>
              </a:rPr>
              <a:t>Anilkumar</a:t>
            </a:r>
            <a:r>
              <a:rPr lang="en-IN" sz="1600" b="0" dirty="0">
                <a:effectLst/>
                <a:latin typeface="Times New Roman" panose="02020603050405020304" pitchFamily="18" charset="0"/>
                <a:cs typeface="Times New Roman" panose="02020603050405020304" pitchFamily="18" charset="0"/>
              </a:rPr>
              <a:t>, T. (2018). Design and study of multiband planar wheel-like fractal antenna for vehicular communication applications. Microwave and Optical Technology Letters, 60(8), 1985–1993.</a:t>
            </a:r>
          </a:p>
          <a:p>
            <a:pPr marL="285750" indent="-285750" algn="just">
              <a:buFont typeface="Wingdings" panose="05000000000000000000" pitchFamily="2" charset="2"/>
              <a:buChar char="ü"/>
            </a:pPr>
            <a:r>
              <a:rPr lang="en-IN" sz="1600" dirty="0">
                <a:effectLst/>
                <a:latin typeface="Times New Roman" panose="02020603050405020304" pitchFamily="18" charset="0"/>
                <a:cs typeface="Times New Roman" panose="02020603050405020304" pitchFamily="18" charset="0"/>
              </a:rPr>
              <a:t>Kwon, O. Y., Song, R., &amp; Kim, B. S. (2018). A Fully Integrated Shark-Fin Antenna for MIMO-LTE, GPS, WLAN, and WAVE Applications. IEEE Antennas and Wireless Propagation Letters, 17(4), 600–603</a:t>
            </a:r>
          </a:p>
          <a:p>
            <a:pPr marL="285750" indent="-285750" algn="just">
              <a:buFont typeface="Wingdings" panose="05000000000000000000" pitchFamily="2" charset="2"/>
              <a:buChar char="ü"/>
            </a:pPr>
            <a:r>
              <a:rPr lang="en-IN" sz="1600" b="0" dirty="0">
                <a:effectLst/>
                <a:latin typeface="Times New Roman" panose="02020603050405020304" pitchFamily="18" charset="0"/>
                <a:cs typeface="Times New Roman" panose="02020603050405020304" pitchFamily="18" charset="0"/>
              </a:rPr>
              <a:t>Mondal, T., </a:t>
            </a:r>
            <a:r>
              <a:rPr lang="en-IN" sz="1600" b="0" dirty="0" err="1">
                <a:effectLst/>
                <a:latin typeface="Times New Roman" panose="02020603050405020304" pitchFamily="18" charset="0"/>
                <a:cs typeface="Times New Roman" panose="02020603050405020304" pitchFamily="18" charset="0"/>
              </a:rPr>
              <a:t>Maity</a:t>
            </a:r>
            <a:r>
              <a:rPr lang="en-IN" sz="1600" b="0" dirty="0">
                <a:effectLst/>
                <a:latin typeface="Times New Roman" panose="02020603050405020304" pitchFamily="18" charset="0"/>
                <a:cs typeface="Times New Roman" panose="02020603050405020304" pitchFamily="18" charset="0"/>
              </a:rPr>
              <a:t>, S., </a:t>
            </a:r>
            <a:r>
              <a:rPr lang="en-IN" sz="1600" b="0" dirty="0" err="1">
                <a:effectLst/>
                <a:latin typeface="Times New Roman" panose="02020603050405020304" pitchFamily="18" charset="0"/>
                <a:cs typeface="Times New Roman" panose="02020603050405020304" pitchFamily="18" charset="0"/>
              </a:rPr>
              <a:t>Ghatak</a:t>
            </a:r>
            <a:r>
              <a:rPr lang="en-IN" sz="1600" b="0" dirty="0">
                <a:effectLst/>
                <a:latin typeface="Times New Roman" panose="02020603050405020304" pitchFamily="18" charset="0"/>
                <a:cs typeface="Times New Roman" panose="02020603050405020304" pitchFamily="18" charset="0"/>
              </a:rPr>
              <a:t>, R., &amp; Chaudhuri, S. R. B. (2018). Compact circularly polarized wide-beamwidth fern-fractal-shaped microstrip antenna for vehicular communication. IEEE Transactions on Vehicular Technology, 67(6), 5126–5134.</a:t>
            </a:r>
            <a:endParaRPr lang="en-IN" sz="1600" dirty="0">
              <a:latin typeface="Times New Roman" panose="02020603050405020304" pitchFamily="18" charset="0"/>
              <a:cs typeface="Times New Roman" panose="02020603050405020304" pitchFamily="18" charset="0"/>
            </a:endParaRPr>
          </a:p>
          <a:p>
            <a:pPr marL="285750" marR="0" indent="-285750" algn="just" defTabSz="457200" rtl="0" eaLnBrk="1" fontAlgn="auto" latinLnBrk="0" hangingPunct="1">
              <a:spcBef>
                <a:spcPts val="0"/>
              </a:spcBef>
              <a:spcAft>
                <a:spcPts val="0"/>
              </a:spcAft>
              <a:buClrTx/>
              <a:buSzTx/>
              <a:buFont typeface="Wingdings" panose="05000000000000000000" pitchFamily="2" charset="2"/>
              <a:buChar char="ü"/>
              <a:tabLst/>
              <a:defRPr/>
            </a:pPr>
            <a:r>
              <a:rPr lang="en-IN" sz="1600" b="0" dirty="0">
                <a:effectLst/>
                <a:latin typeface="Times New Roman" panose="02020603050405020304" pitchFamily="18" charset="0"/>
                <a:cs typeface="Times New Roman" panose="02020603050405020304" pitchFamily="18" charset="0"/>
              </a:rPr>
              <a:t>Gamage, J. K. H., </a:t>
            </a:r>
            <a:r>
              <a:rPr lang="en-IN" sz="1600" b="0" dirty="0" err="1">
                <a:effectLst/>
                <a:latin typeface="Times New Roman" panose="02020603050405020304" pitchFamily="18" charset="0"/>
                <a:cs typeface="Times New Roman" panose="02020603050405020304" pitchFamily="18" charset="0"/>
              </a:rPr>
              <a:t>Engjom</a:t>
            </a:r>
            <a:r>
              <a:rPr lang="en-IN" sz="1600" b="0" dirty="0">
                <a:effectLst/>
                <a:latin typeface="Times New Roman" panose="02020603050405020304" pitchFamily="18" charset="0"/>
                <a:cs typeface="Times New Roman" panose="02020603050405020304" pitchFamily="18" charset="0"/>
              </a:rPr>
              <a:t>, M., &amp; Jensen, I. A. (2013). Design of a low profile multi-band antenna for vehicular communication system. In 2013 7th European Conference on Antennas and Propagation, </a:t>
            </a:r>
            <a:r>
              <a:rPr lang="en-IN" sz="1600" b="0" dirty="0" err="1">
                <a:effectLst/>
                <a:latin typeface="Times New Roman" panose="02020603050405020304" pitchFamily="18" charset="0"/>
                <a:cs typeface="Times New Roman" panose="02020603050405020304" pitchFamily="18" charset="0"/>
              </a:rPr>
              <a:t>EuCAP</a:t>
            </a:r>
            <a:r>
              <a:rPr lang="en-IN" sz="1600" b="0" dirty="0">
                <a:effectLst/>
                <a:latin typeface="Times New Roman" panose="02020603050405020304" pitchFamily="18" charset="0"/>
                <a:cs typeface="Times New Roman" panose="02020603050405020304" pitchFamily="18" charset="0"/>
              </a:rPr>
              <a:t> 2013 (pp. 1273–1277).</a:t>
            </a:r>
          </a:p>
          <a:p>
            <a:pPr marL="285750" indent="-285750" algn="just">
              <a:spcAft>
                <a:spcPts val="600"/>
              </a:spcAft>
              <a:buSzPct val="80000"/>
              <a:buFont typeface="Wingdings" panose="05000000000000000000" pitchFamily="2" charset="2"/>
              <a:buChar char="ü"/>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Kumar, A. Q. Ansari, B. K.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Kanaujia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J. Kishor, and S. Kumar, “An ultra-compact two-port UWB-MIMO antenna with dual band-notched characteristics,” </a:t>
            </a:r>
            <a:r>
              <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AEU - International Journal of Electronics and Communications</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vol. 114, p. 152997, 2020.</a:t>
            </a:r>
          </a:p>
          <a:p>
            <a:pPr marL="285750" indent="-285750" algn="just">
              <a:spcAft>
                <a:spcPts val="600"/>
              </a:spcAft>
              <a:buSzPct val="80000"/>
              <a:buFont typeface="Wingdings" panose="05000000000000000000" pitchFamily="2" charset="2"/>
              <a:buChar char="ü"/>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 Srivastava, A. Kumar, B. K.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Kanaujia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Dwari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S. Kumar, “A CPW-fed UWB MIMO antenna with integrated GSM band and dual band notches,” </a:t>
            </a:r>
            <a:r>
              <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International Journal of RF and Microwave Computer-Aided Engineering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vol. 29, no. 1, Oct. 2018.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spcAft>
                <a:spcPts val="600"/>
              </a:spcAft>
              <a:buSzPct val="80000"/>
              <a:buFont typeface="Wingdings" panose="05000000000000000000" pitchFamily="2" charset="2"/>
              <a:buChar char="ü"/>
            </a:pP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Kumar,S</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Lee G, Kim D,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Mohyuddin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 Choi H, Kim K, “A compact four-pot UWB MIMO antenna with connected ground and wide axial ratio bandwidth” International Journal of Microwave and Wireless Technologies, 12(1), 75-85, 2020.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spcAft>
                <a:spcPts val="600"/>
              </a:spcAft>
              <a:buSzPct val="80000"/>
              <a:buFont typeface="Wingdings" panose="05000000000000000000" pitchFamily="2" charset="2"/>
              <a:buChar char="ü"/>
            </a:pP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WuW</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Yuan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B,WuA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quad-element UWB-MIMO antenna with band-notch and reduced mutual coupling based on EBG structures</a:t>
            </a:r>
            <a:r>
              <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International Journal of Antennas and Propagation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2018.</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spcAft>
                <a:spcPts val="600"/>
              </a:spcAft>
              <a:buSzPct val="80000"/>
              <a:buFont typeface="Wingdings" panose="05000000000000000000" pitchFamily="2" charset="2"/>
              <a:buChar char="ü"/>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Nguyen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Khac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Kiem, Huynh Nguyen Bao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Phuong,and</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Dao Ngoc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Chien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“Design of Compact 4 × 4 UWB-MIMO Antenna with WLAN Band Rejection”, </a:t>
            </a:r>
            <a:r>
              <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International Journal of Antennas and Propagation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2014.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defTabSz="457200" rtl="0" eaLnBrk="1" fontAlgn="auto" latinLnBrk="0" hangingPunct="1">
              <a:spcBef>
                <a:spcPts val="0"/>
              </a:spcBef>
              <a:spcAft>
                <a:spcPts val="0"/>
              </a:spcAft>
              <a:buClrTx/>
              <a:buSzTx/>
              <a:buFont typeface="Wingdings" panose="05000000000000000000" pitchFamily="2" charset="2"/>
              <a:buChar char="ü"/>
              <a:tabLst/>
              <a:defRPr/>
            </a:pPr>
            <a:endParaRPr lang="en-IN" sz="1800" b="0" dirty="0">
              <a:effectLst/>
              <a:latin typeface="Times New Roman" panose="02020603050405020304" pitchFamily="18" charset="0"/>
              <a:cs typeface="Times New Roman" panose="02020603050405020304" pitchFamily="18" charset="0"/>
            </a:endParaRPr>
          </a:p>
          <a:p>
            <a:pPr marL="285750" marR="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IN" sz="1800" b="1" dirty="0">
              <a:latin typeface="Times New Roman" panose="02020603050405020304" pitchFamily="18" charset="0"/>
              <a:cs typeface="Times New Roman" panose="02020603050405020304" pitchFamily="18" charset="0"/>
            </a:endParaRPr>
          </a:p>
          <a:p>
            <a:endParaRPr lang="en-IN" sz="1800" b="1" i="1" dirty="0">
              <a:latin typeface="Times New Roman" panose="02020603050405020304" pitchFamily="18" charset="0"/>
              <a:cs typeface="Times New Roman" panose="02020603050405020304" pitchFamily="18" charset="0"/>
            </a:endParaRPr>
          </a:p>
          <a:p>
            <a:endParaRPr lang="en-IN" sz="1800" i="1" dirty="0">
              <a:latin typeface="Times New Roman" panose="02020603050405020304" pitchFamily="18" charset="0"/>
              <a:cs typeface="Times New Roman" panose="02020603050405020304" pitchFamily="18" charset="0"/>
            </a:endParaRPr>
          </a:p>
          <a:p>
            <a:endParaRPr lang="en-IN" sz="1800" i="1" dirty="0">
              <a:effectLst/>
              <a:latin typeface="Times New Roman" panose="02020603050405020304" pitchFamily="18" charset="0"/>
              <a:cs typeface="Times New Roman" panose="02020603050405020304" pitchFamily="18" charset="0"/>
            </a:endParaRPr>
          </a:p>
          <a:p>
            <a:endParaRPr lang="en-IN" sz="1800" i="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305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4AFA999-D3A0-4EEC-B59E-A680A6090530}"/>
              </a:ext>
            </a:extLst>
          </p:cNvPr>
          <p:cNvSpPr txBox="1"/>
          <p:nvPr/>
        </p:nvSpPr>
        <p:spPr>
          <a:xfrm>
            <a:off x="1475534" y="2433659"/>
            <a:ext cx="1033462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WEARABLE ANTENNA</a:t>
            </a:r>
            <a:endParaRPr lang="en-IN" sz="3200" b="1" dirty="0">
              <a:latin typeface="Times New Roman" panose="02020603050405020304" pitchFamily="18" charset="0"/>
              <a:cs typeface="Times New Roman" panose="02020603050405020304" pitchFamily="18" charset="0"/>
            </a:endParaRPr>
          </a:p>
        </p:txBody>
      </p:sp>
      <p:pic>
        <p:nvPicPr>
          <p:cNvPr id="6" name="Picture 2" descr="Newly-Developed Stretchable Antenna Harvests Energy from Radio Waves |  Sci-News.com">
            <a:extLst>
              <a:ext uri="{FF2B5EF4-FFF2-40B4-BE49-F238E27FC236}">
                <a16:creationId xmlns:a16="http://schemas.microsoft.com/office/drawing/2014/main" xmlns="" id="{2E5808E9-F4AF-4F95-BE66-D9F25902B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425" y="3253921"/>
            <a:ext cx="3607729"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Graphene NFC antennas pave way for cheaper, stronger connected wearables •  NFCW">
            <a:extLst>
              <a:ext uri="{FF2B5EF4-FFF2-40B4-BE49-F238E27FC236}">
                <a16:creationId xmlns:a16="http://schemas.microsoft.com/office/drawing/2014/main" xmlns="" id="{4727E1A3-D842-47DA-8043-FB4E8BC19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99" y="3450317"/>
            <a:ext cx="4209476" cy="224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8812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3525</Words>
  <Application>Microsoft Office PowerPoint</Application>
  <PresentationFormat>Widescreen</PresentationFormat>
  <Paragraphs>283</Paragraphs>
  <Slides>31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Georgia</vt:lpstr>
      <vt:lpstr>NexusSans</vt:lpstr>
      <vt:lpstr>Times New Roman</vt:lpstr>
      <vt:lpstr>URWPalladioL-Bold</vt:lpstr>
      <vt:lpstr>URWPalladioL-Roma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REFLECTARRAY ANTENNA</vt:lpstr>
      <vt:lpstr>TRANSMITARRAY ANTENNA</vt:lpstr>
      <vt:lpstr>PowerPoint Presentation</vt:lpstr>
      <vt:lpstr>WHY RAA &amp; TAA?</vt:lpstr>
      <vt:lpstr>SINGLE-LAYER DUAL-BAND WIDE BAND-RATIO REFLECTARRAY WITH ORTHOGONAL LINEAR POLARIZATION </vt:lpstr>
      <vt:lpstr>PowerPoint Presentation</vt:lpstr>
      <vt:lpstr>WIDEBAND LOW-PROFILE KU-BAND TRANSMITARRAY ANTENNA</vt:lpstr>
      <vt:lpstr>REFERENCE</vt:lpstr>
      <vt:lpstr>PowerPoint Presentation</vt:lpstr>
      <vt:lpstr>Antennas for Non-destructive Testing</vt:lpstr>
      <vt:lpstr>Detection of Moisture Content and Deterioration in Concrete</vt:lpstr>
      <vt:lpstr>A Non-Invasive Bone Fracture Monitoring Analysis using an UHF Antenna </vt:lpstr>
      <vt:lpstr>Miniaturized UWB Antipodal Vivaldi Antenna for Detection of Void Inside Concrete Specimens.</vt:lpstr>
      <vt:lpstr>Design of Ultra-Wide Band Antenna for breast tumor detection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Lekha Kannappan</dc:creator>
  <cp:lastModifiedBy>Srivatsan RK</cp:lastModifiedBy>
  <cp:revision>7</cp:revision>
  <dcterms:created xsi:type="dcterms:W3CDTF">2021-10-27T06:19:21Z</dcterms:created>
  <dcterms:modified xsi:type="dcterms:W3CDTF">2021-10-28T04:19:00Z</dcterms:modified>
</cp:coreProperties>
</file>